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48" r:id="rId2"/>
    <p:sldId id="258" r:id="rId3"/>
    <p:sldId id="260" r:id="rId4"/>
    <p:sldId id="259" r:id="rId5"/>
    <p:sldId id="257" r:id="rId6"/>
    <p:sldId id="347" r:id="rId7"/>
    <p:sldId id="338" r:id="rId8"/>
    <p:sldId id="358" r:id="rId9"/>
    <p:sldId id="341" r:id="rId10"/>
    <p:sldId id="359" r:id="rId11"/>
    <p:sldId id="336" r:id="rId12"/>
    <p:sldId id="324" r:id="rId13"/>
    <p:sldId id="270" r:id="rId14"/>
    <p:sldId id="361" r:id="rId15"/>
    <p:sldId id="362" r:id="rId16"/>
    <p:sldId id="360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</p:sldIdLst>
  <p:sldSz cx="9144000" cy="6858000" type="screen4x3"/>
  <p:notesSz cx="9926638" cy="6797675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32" autoAdjust="0"/>
  </p:normalViewPr>
  <p:slideViewPr>
    <p:cSldViewPr>
      <p:cViewPr varScale="1">
        <p:scale>
          <a:sx n="83" d="100"/>
          <a:sy n="83" d="100"/>
        </p:scale>
        <p:origin x="120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-173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E5568-9119-42D4-9E0D-29C20D8E663A}" type="datetimeFigureOut">
              <a:rPr lang="hu-HU" smtClean="0"/>
              <a:t>2021. 03. 10.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C4405-1E1D-438C-9E61-EAF897118A6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387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85386-A38D-4316-A9AD-1786F4E55A4F}" type="datetimeFigureOut">
              <a:rPr lang="hu-HU" smtClean="0"/>
              <a:t>2021. 03. 10.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419DA-5702-49F9-AF08-16A38C4EFC0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791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/>
              <a:t>A Sajó-Hernád</a:t>
            </a:r>
            <a:r>
              <a:rPr lang="hu-HU" sz="1200" baseline="0" dirty="0" smtClean="0"/>
              <a:t> vízrendszerén l</a:t>
            </a:r>
            <a:r>
              <a:rPr lang="hu-HU" sz="1200" dirty="0" smtClean="0"/>
              <a:t>assan már megszokottnak</a:t>
            </a:r>
            <a:r>
              <a:rPr lang="hu-HU" sz="1200" baseline="0" dirty="0" smtClean="0"/>
              <a:t> mondhatóak az ősz végi, téli árhullámok – ezeket szinte kivétel nélkül mediterrán ciklonok okozzák.</a:t>
            </a:r>
            <a:endParaRPr lang="hu-HU" sz="1200" dirty="0" smtClean="0"/>
          </a:p>
          <a:p>
            <a:r>
              <a:rPr lang="hu-HU" sz="1200" dirty="0" smtClean="0"/>
              <a:t>2019: A </a:t>
            </a:r>
            <a:r>
              <a:rPr lang="hu-HU" sz="1200" dirty="0" smtClean="0"/>
              <a:t>Sajón fokozatot elérő árhullámok novemberben és </a:t>
            </a:r>
            <a:r>
              <a:rPr lang="hu-HU" sz="1200" dirty="0" smtClean="0"/>
              <a:t>decemberben.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200" dirty="0" smtClean="0"/>
              <a:t>2020: A Sajón és a Hernádon a III. fokozat szintjét meghaladó árhullámok október közepén.</a:t>
            </a:r>
          </a:p>
          <a:p>
            <a:endParaRPr lang="hu-HU" sz="12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4847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555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6269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dirty="0" smtClean="0"/>
              <a:t>Egyetlen fokozatot elérő árhullám a Dunán május végén (Nagybajcs II. fok, Komárom, Esztergom, Baja, Mohács I. fok)</a:t>
            </a:r>
          </a:p>
          <a:p>
            <a:pPr lvl="1"/>
            <a:r>
              <a:rPr lang="hu-HU" dirty="0" smtClean="0"/>
              <a:t>Az év második felében tartósan igen alacsony mederteltség</a:t>
            </a:r>
          </a:p>
          <a:p>
            <a:pPr lvl="1"/>
            <a:r>
              <a:rPr lang="hu-HU" dirty="0" smtClean="0"/>
              <a:t>Először fordul elő 1876 óta, hogy egymást követő 6 évben (2014-2019) a budapesti évi NV 600 cm alatt marad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1200" dirty="0" smtClean="0"/>
              <a:t>Az év túlnyomó részében igen alacsony, </a:t>
            </a:r>
            <a:r>
              <a:rPr lang="hu-HU" sz="1200" dirty="0" err="1" smtClean="0"/>
              <a:t>alacsony</a:t>
            </a:r>
            <a:r>
              <a:rPr lang="hu-HU" sz="1200" dirty="0" smtClean="0"/>
              <a:t> mederteltség</a:t>
            </a:r>
          </a:p>
          <a:p>
            <a:pPr lvl="1"/>
            <a:r>
              <a:rPr lang="hu-HU" sz="1200" dirty="0" smtClean="0"/>
              <a:t>Kettő fokozatot elérő árhullám a Dunán február (Nagybajcs II. fokot megközelítő) és augusztus elején (Nagybajcs II. fokot megközelítő, Komárom I. fok felett)</a:t>
            </a:r>
          </a:p>
          <a:p>
            <a:pPr lvl="1"/>
            <a:r>
              <a:rPr lang="hu-HU" sz="1200" dirty="0" smtClean="0"/>
              <a:t>Duna – Budapest, Vigadó téri vízmérce adatai alapján a legalacsonyabb vízszint januárban, a legmagasabb nem sokkal később, február elején alakult ki.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A budapesti évi NV újra</a:t>
            </a:r>
            <a:r>
              <a:rPr lang="hu-HU" baseline="0" dirty="0" smtClean="0"/>
              <a:t> </a:t>
            </a:r>
            <a:r>
              <a:rPr lang="hu-HU" dirty="0" smtClean="0"/>
              <a:t>600 cm </a:t>
            </a:r>
            <a:r>
              <a:rPr lang="hu-HU" smtClean="0"/>
              <a:t>alatt maradt.</a:t>
            </a:r>
            <a:endParaRPr lang="hu-HU" dirty="0" smtClean="0"/>
          </a:p>
          <a:p>
            <a:pPr lvl="1"/>
            <a:endParaRPr lang="hu-HU" sz="1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3785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hu-HU" sz="2000" dirty="0" smtClean="0"/>
              <a:t>2019: A </a:t>
            </a:r>
            <a:r>
              <a:rPr lang="hu-HU" sz="2000" dirty="0" smtClean="0"/>
              <a:t>Dráván</a:t>
            </a:r>
            <a:r>
              <a:rPr lang="hu-HU" sz="2000" dirty="0" smtClean="0">
                <a:highlight>
                  <a:srgbClr val="FFFF00"/>
                </a:highlight>
              </a:rPr>
              <a:t> </a:t>
            </a:r>
            <a:r>
              <a:rPr lang="hu-HU" sz="2000" dirty="0" smtClean="0"/>
              <a:t>egy, az I. fokot meghaladó árhullám volt, </a:t>
            </a:r>
            <a:r>
              <a:rPr lang="hu-HU" sz="2000" dirty="0" smtClean="0"/>
              <a:t>novemberben.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smtClean="0"/>
              <a:t>2020: A Dráván, Murán nem volt fokozatot meghaladó árhullám.</a:t>
            </a:r>
          </a:p>
          <a:p>
            <a:pPr lvl="1"/>
            <a:endParaRPr lang="hu-HU" sz="2000" dirty="0" smtClean="0"/>
          </a:p>
          <a:p>
            <a:endParaRPr lang="hu-HU" sz="1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0039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000" dirty="0" smtClean="0"/>
              <a:t>2019: </a:t>
            </a:r>
            <a:r>
              <a:rPr lang="hu-HU" sz="1200" dirty="0" smtClean="0"/>
              <a:t>A Tiszán egyetlen fokozatot elérő árhullám volt május-júniusban. </a:t>
            </a:r>
          </a:p>
          <a:p>
            <a:r>
              <a:rPr lang="hu-HU" sz="1200" dirty="0" smtClean="0"/>
              <a:t>A </a:t>
            </a:r>
            <a:r>
              <a:rPr lang="hu-HU" sz="1200" dirty="0" err="1" smtClean="0"/>
              <a:t>duzzasztásmentes</a:t>
            </a:r>
            <a:r>
              <a:rPr lang="hu-HU" sz="1200" dirty="0" smtClean="0"/>
              <a:t> szakaszokon az év nagy részében alacsony, júliustól többször tartósan igen alacsony mederteltségek.</a:t>
            </a:r>
            <a:endParaRPr lang="hu-HU" sz="2000" dirty="0" smtClean="0"/>
          </a:p>
          <a:p>
            <a:r>
              <a:rPr lang="hu-HU" sz="2000" dirty="0" smtClean="0"/>
              <a:t>2020: A Tiszán egyetlen jelentősebb árhullám alakult ki június végén, a Tiszabecs és Kisköre közötti szakaszon az I. fokozatot meghaladó vízállásokkal </a:t>
            </a:r>
          </a:p>
          <a:p>
            <a:r>
              <a:rPr lang="hu-HU" sz="2000" dirty="0" smtClean="0"/>
              <a:t>A </a:t>
            </a:r>
            <a:r>
              <a:rPr lang="hu-HU" sz="2000" dirty="0" err="1" smtClean="0"/>
              <a:t>duzzasztásmentes</a:t>
            </a:r>
            <a:r>
              <a:rPr lang="hu-HU" sz="2000" dirty="0" smtClean="0"/>
              <a:t> szakaszokon az év nagy részében alacsony, igen alacsony mederteltségek.</a:t>
            </a:r>
          </a:p>
          <a:p>
            <a:pPr lvl="1"/>
            <a:endParaRPr lang="hu-HU" sz="2000" dirty="0" smtClean="0"/>
          </a:p>
          <a:p>
            <a:endParaRPr lang="hu-HU" sz="120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D419DA-5702-49F9-AF08-16A38C4EFC06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341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2019. március 7.</a:t>
            </a: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u-HU" smtClean="0"/>
              <a:t>MMT-MHT ülés: A 2018-as év meteorológiai és hidrológiai értékelése</a:t>
            </a: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367FB-CD4F-479D-8D7E-C867E9ADFDB2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87624" y="1196753"/>
            <a:ext cx="7270576" cy="1296144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2019-es és 2020-as év </a:t>
            </a:r>
            <a:r>
              <a:rPr lang="hu-HU" sz="40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vízjárásának </a:t>
            </a:r>
            <a:r>
              <a:rPr lang="hu-HU" sz="40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jellemzése</a:t>
            </a:r>
            <a:endParaRPr lang="hu-HU" sz="40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6400800" cy="288032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hu-HU" sz="3800" b="1" dirty="0" smtClean="0"/>
              <a:t>Csík András</a:t>
            </a:r>
            <a:endParaRPr lang="hu-HU" sz="3800" dirty="0" smtClean="0"/>
          </a:p>
          <a:p>
            <a:pPr>
              <a:lnSpc>
                <a:spcPct val="120000"/>
              </a:lnSpc>
            </a:pPr>
            <a:r>
              <a:rPr lang="hu-HU" sz="3800" dirty="0" smtClean="0"/>
              <a:t>Jakus Ádám</a:t>
            </a:r>
          </a:p>
          <a:p>
            <a:pPr>
              <a:lnSpc>
                <a:spcPct val="120000"/>
              </a:lnSpc>
            </a:pPr>
            <a:r>
              <a:rPr lang="hu-HU" sz="3800" dirty="0" err="1" smtClean="0"/>
              <a:t>Kravinszkaja</a:t>
            </a:r>
            <a:r>
              <a:rPr lang="hu-HU" sz="3800" dirty="0" smtClean="0"/>
              <a:t> Gabriella</a:t>
            </a:r>
          </a:p>
          <a:p>
            <a:pPr>
              <a:lnSpc>
                <a:spcPct val="120000"/>
              </a:lnSpc>
            </a:pPr>
            <a:r>
              <a:rPr lang="hu-HU" sz="3800" dirty="0"/>
              <a:t>Molnár Katalin</a:t>
            </a:r>
            <a:endParaRPr lang="hu-HU" sz="3800" dirty="0" smtClean="0"/>
          </a:p>
          <a:p>
            <a:pPr>
              <a:lnSpc>
                <a:spcPct val="120000"/>
              </a:lnSpc>
            </a:pPr>
            <a:r>
              <a:rPr lang="hu-HU" sz="3800" dirty="0" smtClean="0"/>
              <a:t>Varga György</a:t>
            </a:r>
          </a:p>
          <a:p>
            <a:pPr>
              <a:lnSpc>
                <a:spcPct val="120000"/>
              </a:lnSpc>
            </a:pPr>
            <a:endParaRPr lang="hu-HU" sz="3800" dirty="0" smtClean="0"/>
          </a:p>
          <a:p>
            <a:r>
              <a:rPr lang="hu-HU" i="1" dirty="0" smtClean="0"/>
              <a:t>Országos Vízügyi Főigazgatóság, KDTVIZIG</a:t>
            </a:r>
            <a:endParaRPr lang="hu-HU" i="1" dirty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hu-HU" dirty="0"/>
              <a:t>2021. március 11.</a:t>
            </a:r>
          </a:p>
        </p:txBody>
      </p:sp>
    </p:spTree>
    <p:extLst>
      <p:ext uri="{BB962C8B-B14F-4D97-AF65-F5344CB8AC3E}">
        <p14:creationId xmlns:p14="http://schemas.microsoft.com/office/powerpoint/2010/main" val="2825286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1187624" y="175692"/>
            <a:ext cx="7772400" cy="1080120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 smtClean="0"/>
              <a:t>Napi </a:t>
            </a:r>
            <a:r>
              <a:rPr lang="hu-HU" dirty="0" smtClean="0"/>
              <a:t>vízállás-idősorok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dirty="0" smtClean="0"/>
              <a:t>Tisza </a:t>
            </a:r>
            <a:r>
              <a:rPr lang="hu-HU" sz="3600" dirty="0" smtClean="0"/>
              <a:t>- </a:t>
            </a:r>
            <a:r>
              <a:rPr lang="hu-HU" sz="3600" dirty="0" smtClean="0"/>
              <a:t>Szeged</a:t>
            </a:r>
            <a:endParaRPr lang="hu-HU" sz="36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 smtClean="0"/>
              <a:t>2021. március 11.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" y="1008985"/>
            <a:ext cx="4695758" cy="306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027791" y="12558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2019</a:t>
            </a:r>
            <a:endParaRPr lang="hu-H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139" y="3806847"/>
            <a:ext cx="4695808" cy="306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595123" y="40050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2020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18980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 smtClean="0"/>
              <a:t>2021. március 11.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732"/>
            <a:ext cx="4904320" cy="320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ím 9"/>
          <p:cNvSpPr>
            <a:spLocks noGrp="1"/>
          </p:cNvSpPr>
          <p:nvPr>
            <p:ph type="ctrTitle"/>
          </p:nvPr>
        </p:nvSpPr>
        <p:spPr>
          <a:xfrm>
            <a:off x="1187624" y="175692"/>
            <a:ext cx="7772400" cy="1080120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 smtClean="0"/>
              <a:t>Napi </a:t>
            </a:r>
            <a:r>
              <a:rPr lang="hu-HU" dirty="0" smtClean="0"/>
              <a:t>vízállás-idősorok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dirty="0" smtClean="0"/>
              <a:t>Sajó </a:t>
            </a:r>
            <a:r>
              <a:rPr lang="hu-HU" sz="3600" dirty="0" smtClean="0"/>
              <a:t>- </a:t>
            </a:r>
            <a:r>
              <a:rPr lang="hu-HU" sz="3600" dirty="0" smtClean="0"/>
              <a:t>Sajópüspöki</a:t>
            </a:r>
            <a:endParaRPr lang="hu-HU" sz="3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222" y="3674551"/>
            <a:ext cx="4872321" cy="318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2125788" y="10256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2019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381010" y="367455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2020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36018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685800" y="156708"/>
            <a:ext cx="7772400" cy="864096"/>
          </a:xfrm>
        </p:spPr>
        <p:txBody>
          <a:bodyPr/>
          <a:lstStyle/>
          <a:p>
            <a:r>
              <a:rPr lang="hu-HU" dirty="0" smtClean="0"/>
              <a:t>A jégjárás alakulása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395536" y="6399149"/>
            <a:ext cx="2133600" cy="365125"/>
          </a:xfrm>
        </p:spPr>
        <p:txBody>
          <a:bodyPr/>
          <a:lstStyle/>
          <a:p>
            <a:r>
              <a:rPr lang="hu-HU" dirty="0" smtClean="0"/>
              <a:t>2021. március 11.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7" name="Picture 2" descr="F:\ANDPRG\JegGrf\archiv\Tisza2018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106"/>
            <a:ext cx="4625779" cy="286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ANDPRG\JegGrf\archiv\Tisza2019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068" y="3284106"/>
            <a:ext cx="4596932" cy="285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539552" y="1272721"/>
            <a:ext cx="852085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Duna és a Dráva mindkét téli szezonban jégmentes maradt.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A Tiszán a 2018/2019-es télen egy hónapig tartó állójeges időszak januárban, </a:t>
            </a:r>
            <a:br>
              <a:rPr lang="hu-HU" sz="2000" dirty="0" smtClean="0"/>
            </a:br>
            <a:r>
              <a:rPr lang="hu-HU" sz="2000" dirty="0" smtClean="0"/>
              <a:t>a 2019/2020-as téli szezonban elhanyagolható mennyiségű jég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79913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27584" y="61562"/>
            <a:ext cx="7772400" cy="1107210"/>
          </a:xfrm>
        </p:spPr>
        <p:txBody>
          <a:bodyPr/>
          <a:lstStyle/>
          <a:p>
            <a:r>
              <a:rPr lang="hu-HU" dirty="0" smtClean="0"/>
              <a:t>Hóvízkészlet alakulása </a:t>
            </a:r>
            <a:r>
              <a:rPr lang="hu-HU" dirty="0" smtClean="0"/>
              <a:t>- Duna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6386" name="Picture 2" descr="F:\HOGRF\2018\Duna-Nagymaro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3"/>
          <a:stretch/>
        </p:blipFill>
        <p:spPr bwMode="auto">
          <a:xfrm>
            <a:off x="101868" y="1856274"/>
            <a:ext cx="4475178" cy="394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2"/>
          <a:stretch/>
        </p:blipFill>
        <p:spPr bwMode="auto">
          <a:xfrm>
            <a:off x="4639464" y="1856274"/>
            <a:ext cx="4487792" cy="398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1734163" y="13278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2018/2019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278066" y="13278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2019/2020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58531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27584" y="61562"/>
            <a:ext cx="7772400" cy="1107210"/>
          </a:xfrm>
        </p:spPr>
        <p:txBody>
          <a:bodyPr/>
          <a:lstStyle/>
          <a:p>
            <a:r>
              <a:rPr lang="hu-HU" dirty="0" smtClean="0"/>
              <a:t>Hóvízkészlet alakulása </a:t>
            </a:r>
            <a:r>
              <a:rPr lang="hu-HU" dirty="0" smtClean="0"/>
              <a:t>- Tisza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734163" y="13278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2018/2019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278066" y="13278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2019/2020</a:t>
            </a:r>
            <a:endParaRPr lang="hu-HU" dirty="0"/>
          </a:p>
        </p:txBody>
      </p:sp>
      <p:pic>
        <p:nvPicPr>
          <p:cNvPr id="11" name="Picture 2" descr="F:\HOGRF\2018\Tisza-Tiszabec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1"/>
          <a:stretch/>
        </p:blipFill>
        <p:spPr bwMode="auto">
          <a:xfrm>
            <a:off x="28294" y="1802448"/>
            <a:ext cx="4598881" cy="40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:\HOGRF\2019\Tisza-Tiszabec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53"/>
          <a:stretch/>
        </p:blipFill>
        <p:spPr bwMode="auto">
          <a:xfrm>
            <a:off x="4530944" y="1802448"/>
            <a:ext cx="4613056" cy="407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769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27584" y="61562"/>
            <a:ext cx="7772400" cy="1107210"/>
          </a:xfrm>
        </p:spPr>
        <p:txBody>
          <a:bodyPr/>
          <a:lstStyle/>
          <a:p>
            <a:r>
              <a:rPr lang="hu-HU" dirty="0" smtClean="0"/>
              <a:t>Hóvízkészlet alakulása </a:t>
            </a:r>
            <a:r>
              <a:rPr lang="hu-HU" dirty="0" smtClean="0"/>
              <a:t>– Dráva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734163" y="13278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2018/2019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6278066" y="13278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2019/2020</a:t>
            </a:r>
            <a:endParaRPr lang="hu-HU" dirty="0"/>
          </a:p>
        </p:txBody>
      </p:sp>
      <p:pic>
        <p:nvPicPr>
          <p:cNvPr id="14" name="Picture 2" descr="F:\HOGRF\2018\Drava-Ortilo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61"/>
          <a:stretch/>
        </p:blipFill>
        <p:spPr bwMode="auto">
          <a:xfrm>
            <a:off x="0" y="1751006"/>
            <a:ext cx="4647838" cy="407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HOGRF\2019\Drava-Ortilo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3"/>
          <a:stretch/>
        </p:blipFill>
        <p:spPr bwMode="auto">
          <a:xfrm>
            <a:off x="4557115" y="1751006"/>
            <a:ext cx="4645062" cy="409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85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48" y="1075073"/>
            <a:ext cx="7564490" cy="567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8" name="Kép 7"/>
          <p:cNvPicPr/>
          <p:nvPr/>
        </p:nvPicPr>
        <p:blipFill>
          <a:blip r:embed="rId4"/>
          <a:stretch>
            <a:fillRect/>
          </a:stretch>
        </p:blipFill>
        <p:spPr>
          <a:xfrm>
            <a:off x="105138" y="908720"/>
            <a:ext cx="4970917" cy="2866653"/>
          </a:xfrm>
          <a:prstGeom prst="rect">
            <a:avLst/>
          </a:prstGeom>
        </p:spPr>
      </p:pic>
      <p:pic>
        <p:nvPicPr>
          <p:cNvPr id="9" name="Kép 8"/>
          <p:cNvPicPr/>
          <p:nvPr/>
        </p:nvPicPr>
        <p:blipFill>
          <a:blip r:embed="rId5"/>
          <a:stretch>
            <a:fillRect/>
          </a:stretch>
        </p:blipFill>
        <p:spPr>
          <a:xfrm>
            <a:off x="3815328" y="3655143"/>
            <a:ext cx="5328672" cy="31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1" name="Kép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79512" y="908720"/>
            <a:ext cx="4896544" cy="2880320"/>
          </a:xfrm>
          <a:prstGeom prst="rect">
            <a:avLst/>
          </a:prstGeom>
        </p:spPr>
      </p:pic>
      <p:pic>
        <p:nvPicPr>
          <p:cNvPr id="13" name="Kép 12"/>
          <p:cNvPicPr/>
          <p:nvPr/>
        </p:nvPicPr>
        <p:blipFill>
          <a:blip r:embed="rId5"/>
          <a:stretch>
            <a:fillRect/>
          </a:stretch>
        </p:blipFill>
        <p:spPr>
          <a:xfrm>
            <a:off x="4139952" y="3717032"/>
            <a:ext cx="5004048" cy="308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8" name="Kép 7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2" y="908720"/>
            <a:ext cx="4782177" cy="3024336"/>
          </a:xfrm>
          <a:prstGeom prst="rect">
            <a:avLst/>
          </a:prstGeom>
        </p:spPr>
      </p:pic>
      <p:pic>
        <p:nvPicPr>
          <p:cNvPr id="9" name="Kép 8"/>
          <p:cNvPicPr/>
          <p:nvPr/>
        </p:nvPicPr>
        <p:blipFill>
          <a:blip r:embed="rId5"/>
          <a:stretch>
            <a:fillRect/>
          </a:stretch>
        </p:blipFill>
        <p:spPr>
          <a:xfrm>
            <a:off x="3707903" y="3645024"/>
            <a:ext cx="5432881" cy="319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112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772400" cy="931849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 smtClean="0"/>
              <a:t>Havi átlagos </a:t>
            </a:r>
            <a:r>
              <a:rPr lang="hu-HU" dirty="0" smtClean="0"/>
              <a:t>vízhozam</a:t>
            </a:r>
            <a:br>
              <a:rPr lang="hu-HU" dirty="0" smtClean="0"/>
            </a:br>
            <a:r>
              <a:rPr lang="hu-HU" dirty="0" smtClean="0"/>
              <a:t>Budapest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2" y="908721"/>
            <a:ext cx="4728524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3767089"/>
            <a:ext cx="4728128" cy="309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551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1" name="Kép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07504" y="836712"/>
            <a:ext cx="5040560" cy="2952328"/>
          </a:xfrm>
          <a:prstGeom prst="rect">
            <a:avLst/>
          </a:prstGeom>
        </p:spPr>
      </p:pic>
      <p:pic>
        <p:nvPicPr>
          <p:cNvPr id="13" name="Kép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779912" y="3573016"/>
            <a:ext cx="5364088" cy="32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8" name="Kép 7"/>
          <p:cNvPicPr/>
          <p:nvPr/>
        </p:nvPicPr>
        <p:blipFill>
          <a:blip r:embed="rId4"/>
          <a:stretch>
            <a:fillRect/>
          </a:stretch>
        </p:blipFill>
        <p:spPr>
          <a:xfrm>
            <a:off x="29916" y="827351"/>
            <a:ext cx="5190156" cy="3105705"/>
          </a:xfrm>
          <a:prstGeom prst="rect">
            <a:avLst/>
          </a:prstGeom>
        </p:spPr>
      </p:pic>
      <p:pic>
        <p:nvPicPr>
          <p:cNvPr id="9" name="Kép 8"/>
          <p:cNvPicPr/>
          <p:nvPr/>
        </p:nvPicPr>
        <p:blipFill>
          <a:blip r:embed="rId5"/>
          <a:stretch>
            <a:fillRect/>
          </a:stretch>
        </p:blipFill>
        <p:spPr>
          <a:xfrm>
            <a:off x="3851920" y="3717032"/>
            <a:ext cx="5256584" cy="315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1" name="Kép 10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774915"/>
            <a:ext cx="5076056" cy="3158141"/>
          </a:xfrm>
          <a:prstGeom prst="rect">
            <a:avLst/>
          </a:prstGeom>
        </p:spPr>
      </p:pic>
      <p:pic>
        <p:nvPicPr>
          <p:cNvPr id="13" name="Kép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851920" y="3717032"/>
            <a:ext cx="5292080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8" name="Kép 7"/>
          <p:cNvPicPr/>
          <p:nvPr/>
        </p:nvPicPr>
        <p:blipFill>
          <a:blip r:embed="rId4"/>
          <a:stretch>
            <a:fillRect/>
          </a:stretch>
        </p:blipFill>
        <p:spPr>
          <a:xfrm>
            <a:off x="18289" y="811811"/>
            <a:ext cx="5201783" cy="3193254"/>
          </a:xfrm>
          <a:prstGeom prst="rect">
            <a:avLst/>
          </a:prstGeom>
        </p:spPr>
      </p:pic>
      <p:pic>
        <p:nvPicPr>
          <p:cNvPr id="9" name="Kép 8"/>
          <p:cNvPicPr/>
          <p:nvPr/>
        </p:nvPicPr>
        <p:blipFill>
          <a:blip r:embed="rId5"/>
          <a:stretch>
            <a:fillRect/>
          </a:stretch>
        </p:blipFill>
        <p:spPr>
          <a:xfrm>
            <a:off x="3851920" y="3717032"/>
            <a:ext cx="5292080" cy="312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OVF_ppt_alap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3923928" cy="6581713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832048" y="-27383"/>
            <a:ext cx="7772400" cy="1008112"/>
          </a:xfrm>
        </p:spPr>
        <p:txBody>
          <a:bodyPr>
            <a:normAutofit/>
          </a:bodyPr>
          <a:lstStyle/>
          <a:p>
            <a:r>
              <a:rPr lang="hu-HU" dirty="0" smtClean="0"/>
              <a:t>A Balaton vízjárása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31840" y="630932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1" name="Kép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5541" y="852386"/>
            <a:ext cx="5132523" cy="2936654"/>
          </a:xfrm>
          <a:prstGeom prst="rect">
            <a:avLst/>
          </a:prstGeom>
        </p:spPr>
      </p:pic>
      <p:pic>
        <p:nvPicPr>
          <p:cNvPr id="13" name="Kép 12"/>
          <p:cNvPicPr/>
          <p:nvPr/>
        </p:nvPicPr>
        <p:blipFill>
          <a:blip r:embed="rId5"/>
          <a:stretch>
            <a:fillRect/>
          </a:stretch>
        </p:blipFill>
        <p:spPr>
          <a:xfrm>
            <a:off x="3635896" y="3645024"/>
            <a:ext cx="548163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763688" y="404664"/>
            <a:ext cx="7270576" cy="1296144"/>
          </a:xfrm>
        </p:spPr>
        <p:txBody>
          <a:bodyPr>
            <a:noAutofit/>
          </a:bodyPr>
          <a:lstStyle/>
          <a:p>
            <a:r>
              <a:rPr lang="hu-HU" sz="40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2019-es és 2020-as év </a:t>
            </a:r>
            <a:r>
              <a:rPr lang="hu-HU" sz="4000" b="1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vízjárásának </a:t>
            </a:r>
            <a:r>
              <a:rPr lang="hu-HU" sz="40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jellemzése</a:t>
            </a:r>
            <a:endParaRPr lang="hu-HU" sz="40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>
          <a:xfrm>
            <a:off x="2625754" y="2105472"/>
            <a:ext cx="6400800" cy="288032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hu-HU" sz="3800" b="1" dirty="0" smtClean="0"/>
              <a:t>Csík András</a:t>
            </a:r>
            <a:endParaRPr lang="hu-HU" sz="3800" dirty="0" smtClean="0"/>
          </a:p>
          <a:p>
            <a:pPr>
              <a:lnSpc>
                <a:spcPct val="120000"/>
              </a:lnSpc>
            </a:pPr>
            <a:r>
              <a:rPr lang="hu-HU" sz="3800" dirty="0" smtClean="0"/>
              <a:t>Jakus Ádám</a:t>
            </a:r>
          </a:p>
          <a:p>
            <a:pPr>
              <a:lnSpc>
                <a:spcPct val="120000"/>
              </a:lnSpc>
            </a:pPr>
            <a:r>
              <a:rPr lang="hu-HU" sz="3800" dirty="0" err="1" smtClean="0"/>
              <a:t>Kravinszkaja</a:t>
            </a:r>
            <a:r>
              <a:rPr lang="hu-HU" sz="3800" dirty="0" smtClean="0"/>
              <a:t> Gabriella</a:t>
            </a:r>
          </a:p>
          <a:p>
            <a:pPr>
              <a:lnSpc>
                <a:spcPct val="120000"/>
              </a:lnSpc>
            </a:pPr>
            <a:r>
              <a:rPr lang="hu-HU" sz="3800" dirty="0"/>
              <a:t>Molnár Katalin</a:t>
            </a:r>
            <a:endParaRPr lang="hu-HU" sz="3800" dirty="0" smtClean="0"/>
          </a:p>
          <a:p>
            <a:pPr>
              <a:lnSpc>
                <a:spcPct val="120000"/>
              </a:lnSpc>
            </a:pPr>
            <a:r>
              <a:rPr lang="hu-HU" sz="3800" dirty="0" smtClean="0"/>
              <a:t>Varga György</a:t>
            </a:r>
          </a:p>
          <a:p>
            <a:pPr>
              <a:lnSpc>
                <a:spcPct val="120000"/>
              </a:lnSpc>
            </a:pPr>
            <a:endParaRPr lang="hu-HU" sz="3800" dirty="0" smtClean="0"/>
          </a:p>
          <a:p>
            <a:r>
              <a:rPr lang="hu-HU" i="1" dirty="0" smtClean="0"/>
              <a:t>Országos Vízügyi Főigazgatóság, KDTVIZIG</a:t>
            </a:r>
            <a:endParaRPr lang="hu-HU" i="1" dirty="0"/>
          </a:p>
        </p:txBody>
      </p:sp>
      <p:sp>
        <p:nvSpPr>
          <p:cNvPr id="7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sp>
        <p:nvSpPr>
          <p:cNvPr id="8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hu-HU" dirty="0"/>
              <a:t>2021. március 11.</a:t>
            </a:r>
          </a:p>
        </p:txBody>
      </p:sp>
    </p:spTree>
    <p:extLst>
      <p:ext uri="{BB962C8B-B14F-4D97-AF65-F5344CB8AC3E}">
        <p14:creationId xmlns:p14="http://schemas.microsoft.com/office/powerpoint/2010/main" val="394846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395536" y="0"/>
            <a:ext cx="8748007" cy="1054347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 smtClean="0"/>
              <a:t>Havi átlagos vízhozam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Drávaszabolcs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" y="764704"/>
            <a:ext cx="4844124" cy="316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901" y="3680306"/>
            <a:ext cx="4880099" cy="3190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04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1259632" y="30522"/>
            <a:ext cx="7772400" cy="1101713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 smtClean="0"/>
              <a:t>Havi átlagos </a:t>
            </a:r>
            <a:r>
              <a:rPr lang="hu-HU" dirty="0" smtClean="0"/>
              <a:t>vízhozam</a:t>
            </a:r>
            <a:br>
              <a:rPr lang="hu-HU" dirty="0" smtClean="0"/>
            </a:br>
            <a:r>
              <a:rPr lang="hu-HU" dirty="0" smtClean="0"/>
              <a:t>Szeged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" y="659589"/>
            <a:ext cx="5019843" cy="328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699" y="3606908"/>
            <a:ext cx="5019844" cy="328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46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1187624" y="116632"/>
            <a:ext cx="7342584" cy="1080121"/>
          </a:xfrm>
        </p:spPr>
        <p:txBody>
          <a:bodyPr/>
          <a:lstStyle/>
          <a:p>
            <a:r>
              <a:rPr lang="hu-HU" dirty="0" smtClean="0"/>
              <a:t>Napi vízhozam-idősorok - 2019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77669"/>
            <a:ext cx="7920880" cy="517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66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27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910604" y="14759"/>
            <a:ext cx="7772400" cy="1254001"/>
          </a:xfrm>
        </p:spPr>
        <p:txBody>
          <a:bodyPr/>
          <a:lstStyle/>
          <a:p>
            <a:r>
              <a:rPr lang="hu-HU" dirty="0" smtClean="0"/>
              <a:t>Napi vízhozam-idősorok - 2020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/>
              <a:t>2021. március 11.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5" y="1037796"/>
            <a:ext cx="7986151" cy="522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68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1371143" y="238849"/>
            <a:ext cx="7772400" cy="768625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 smtClean="0"/>
              <a:t>Napi vízállás-idősorok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Duna - 2019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 smtClean="0"/>
              <a:t>2021. március 11.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7474"/>
            <a:ext cx="4715559" cy="30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00631"/>
            <a:ext cx="4715559" cy="30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7704" y="1124744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Budapest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253085" y="3903833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Nagybajcs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9629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1259632" y="235921"/>
            <a:ext cx="7772400" cy="768625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 smtClean="0"/>
              <a:t>Napi vízállás-idősorok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Duna </a:t>
            </a:r>
            <a:r>
              <a:rPr lang="hu-HU" dirty="0" smtClean="0"/>
              <a:t>- 2020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 smtClean="0"/>
              <a:t>2021. március 11.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8" y="1029187"/>
            <a:ext cx="4775048" cy="3119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907704" y="1036331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Budapest</a:t>
            </a:r>
            <a:endParaRPr lang="hu-H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02" y="3730467"/>
            <a:ext cx="4786741" cy="312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6209603" y="3779748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Nagybajcs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90969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 descr="OVF_ppt_al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" y="0"/>
            <a:ext cx="9143086" cy="6858000"/>
          </a:xfrm>
          <a:prstGeom prst="rect">
            <a:avLst/>
          </a:prstGeom>
        </p:spPr>
      </p:pic>
      <p:sp>
        <p:nvSpPr>
          <p:cNvPr id="10" name="Cím 9"/>
          <p:cNvSpPr>
            <a:spLocks noGrp="1"/>
          </p:cNvSpPr>
          <p:nvPr>
            <p:ph type="ctrTitle"/>
          </p:nvPr>
        </p:nvSpPr>
        <p:spPr>
          <a:xfrm>
            <a:off x="1187624" y="175692"/>
            <a:ext cx="7772400" cy="1080120"/>
          </a:xfrm>
        </p:spPr>
        <p:txBody>
          <a:bodyPr>
            <a:normAutofit fontScale="90000"/>
          </a:bodyPr>
          <a:lstStyle/>
          <a:p>
            <a:pPr algn="r"/>
            <a:r>
              <a:rPr lang="hu-HU" dirty="0" smtClean="0"/>
              <a:t>Napi </a:t>
            </a:r>
            <a:r>
              <a:rPr lang="hu-HU" dirty="0" smtClean="0"/>
              <a:t>vízállás-idősorok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3600" dirty="0" smtClean="0"/>
              <a:t>Dráva - Drávaszabolcs</a:t>
            </a:r>
            <a:endParaRPr lang="hu-HU" sz="360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u-HU" dirty="0" smtClean="0"/>
              <a:t>2021. március 11.</a:t>
            </a:r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dirty="0"/>
              <a:t>MMT-MHT ülés: A 2019-es és 2020-as év meteorológiai és hidrológiai értékelése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" y="1002769"/>
            <a:ext cx="4815480" cy="314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682" y="3697923"/>
            <a:ext cx="4836549" cy="316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081826" y="113940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2019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402584" y="377378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2020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841835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3446</TotalTime>
  <Words>871</Words>
  <Application>Microsoft Office PowerPoint</Application>
  <PresentationFormat>Diavetítés a képernyőre (4:3 oldalarány)</PresentationFormat>
  <Paragraphs>146</Paragraphs>
  <Slides>25</Slides>
  <Notes>23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9" baseType="lpstr">
      <vt:lpstr>Arial</vt:lpstr>
      <vt:lpstr>Calibri</vt:lpstr>
      <vt:lpstr>Verdana</vt:lpstr>
      <vt:lpstr>Office-téma</vt:lpstr>
      <vt:lpstr>A 2019-es és 2020-as év vízjárásának jellemzése</vt:lpstr>
      <vt:lpstr>Havi átlagos vízhozam Budapest</vt:lpstr>
      <vt:lpstr>Havi átlagos vízhozam  Drávaszabolcs</vt:lpstr>
      <vt:lpstr>Havi átlagos vízhozam Szeged</vt:lpstr>
      <vt:lpstr>Napi vízhozam-idősorok - 2019</vt:lpstr>
      <vt:lpstr>Napi vízhozam-idősorok - 2020</vt:lpstr>
      <vt:lpstr>Napi vízállás-idősorok  Duna - 2019</vt:lpstr>
      <vt:lpstr>Napi vízállás-idősorok  Duna - 2020</vt:lpstr>
      <vt:lpstr>Napi vízállás-idősorok Dráva - Drávaszabolcs</vt:lpstr>
      <vt:lpstr>Napi vízállás-idősorok Tisza - Szeged</vt:lpstr>
      <vt:lpstr>Napi vízállás-idősorok Sajó - Sajópüspöki</vt:lpstr>
      <vt:lpstr>A jégjárás alakulása</vt:lpstr>
      <vt:lpstr>Hóvízkészlet alakulása - Duna</vt:lpstr>
      <vt:lpstr>Hóvízkészlet alakulása - Tisza</vt:lpstr>
      <vt:lpstr>Hóvízkészlet alakulása – Dráva</vt:lpstr>
      <vt:lpstr>A Balaton vízjárása</vt:lpstr>
      <vt:lpstr>A Balaton vízjárása</vt:lpstr>
      <vt:lpstr>A Balaton vízjárása</vt:lpstr>
      <vt:lpstr>A Balaton vízjárása</vt:lpstr>
      <vt:lpstr>A Balaton vízjárása</vt:lpstr>
      <vt:lpstr>A Balaton vízjárása</vt:lpstr>
      <vt:lpstr>A Balaton vízjárása</vt:lpstr>
      <vt:lpstr>A Balaton vízjárása</vt:lpstr>
      <vt:lpstr>A Balaton vízjárása</vt:lpstr>
      <vt:lpstr>A 2019-es és 2020-as év vízjárásának jellemzése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Inspiron</dc:creator>
  <cp:lastModifiedBy>Gnandt Boglárka</cp:lastModifiedBy>
  <cp:revision>83</cp:revision>
  <cp:lastPrinted>2019-03-07T12:15:05Z</cp:lastPrinted>
  <dcterms:created xsi:type="dcterms:W3CDTF">2018-02-15T09:13:40Z</dcterms:created>
  <dcterms:modified xsi:type="dcterms:W3CDTF">2021-03-10T22:05:35Z</dcterms:modified>
</cp:coreProperties>
</file>