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87" r:id="rId3"/>
    <p:sldId id="283" r:id="rId4"/>
    <p:sldId id="288" r:id="rId5"/>
    <p:sldId id="284" r:id="rId6"/>
    <p:sldId id="260" r:id="rId7"/>
    <p:sldId id="289" r:id="rId8"/>
    <p:sldId id="281" r:id="rId9"/>
    <p:sldId id="261" r:id="rId10"/>
    <p:sldId id="262" r:id="rId11"/>
    <p:sldId id="263" r:id="rId12"/>
    <p:sldId id="264" r:id="rId13"/>
    <p:sldId id="265" r:id="rId14"/>
    <p:sldId id="267" r:id="rId15"/>
    <p:sldId id="266" r:id="rId16"/>
    <p:sldId id="268" r:id="rId17"/>
    <p:sldId id="270" r:id="rId18"/>
    <p:sldId id="269" r:id="rId19"/>
    <p:sldId id="285" r:id="rId20"/>
    <p:sldId id="277" r:id="rId21"/>
    <p:sldId id="282" r:id="rId22"/>
    <p:sldId id="278" r:id="rId23"/>
    <p:sldId id="286" r:id="rId24"/>
    <p:sldId id="272" r:id="rId25"/>
    <p:sldId id="273" r:id="rId26"/>
    <p:sldId id="274" r:id="rId27"/>
    <p:sldId id="279" r:id="rId28"/>
    <p:sldId id="280" r:id="rId29"/>
  </p:sldIdLst>
  <p:sldSz cx="12192000" cy="6858000"/>
  <p:notesSz cx="7099300" cy="10234613"/>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3452"/>
  </p:normalViewPr>
  <p:slideViewPr>
    <p:cSldViewPr snapToGrid="0" showGuides="1">
      <p:cViewPr varScale="1">
        <p:scale>
          <a:sx n="100" d="100"/>
          <a:sy n="100" d="100"/>
        </p:scale>
        <p:origin x="16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3F4FFBD-547C-4A06-BB4C-75BE50AF144B}" type="datetimeFigureOut">
              <a:rPr lang="en-GB" smtClean="0"/>
              <a:t>23/11/2023</a:t>
            </a:fld>
            <a:endParaRPr lang="en-GB"/>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DB03096-8F70-4D8C-A320-BD5E3B34E9B7}" type="slidenum">
              <a:rPr lang="en-GB" smtClean="0"/>
              <a:t>‹Nr.›</a:t>
            </a:fld>
            <a:endParaRPr lang="en-GB"/>
          </a:p>
        </p:txBody>
      </p:sp>
    </p:spTree>
    <p:extLst>
      <p:ext uri="{BB962C8B-B14F-4D97-AF65-F5344CB8AC3E}">
        <p14:creationId xmlns:p14="http://schemas.microsoft.com/office/powerpoint/2010/main" val="422900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1</a:t>
            </a:fld>
            <a:endParaRPr lang="en-GB"/>
          </a:p>
        </p:txBody>
      </p:sp>
    </p:spTree>
    <p:extLst>
      <p:ext uri="{BB962C8B-B14F-4D97-AF65-F5344CB8AC3E}">
        <p14:creationId xmlns:p14="http://schemas.microsoft.com/office/powerpoint/2010/main" val="188644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21</a:t>
            </a:fld>
            <a:endParaRPr lang="en-GB"/>
          </a:p>
        </p:txBody>
      </p:sp>
    </p:spTree>
    <p:extLst>
      <p:ext uri="{BB962C8B-B14F-4D97-AF65-F5344CB8AC3E}">
        <p14:creationId xmlns:p14="http://schemas.microsoft.com/office/powerpoint/2010/main" val="31691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22</a:t>
            </a:fld>
            <a:endParaRPr lang="en-GB"/>
          </a:p>
        </p:txBody>
      </p:sp>
    </p:spTree>
    <p:extLst>
      <p:ext uri="{BB962C8B-B14F-4D97-AF65-F5344CB8AC3E}">
        <p14:creationId xmlns:p14="http://schemas.microsoft.com/office/powerpoint/2010/main" val="136438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23</a:t>
            </a:fld>
            <a:endParaRPr lang="en-GB"/>
          </a:p>
        </p:txBody>
      </p:sp>
    </p:spTree>
    <p:extLst>
      <p:ext uri="{BB962C8B-B14F-4D97-AF65-F5344CB8AC3E}">
        <p14:creationId xmlns:p14="http://schemas.microsoft.com/office/powerpoint/2010/main" val="99127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24</a:t>
            </a:fld>
            <a:endParaRPr lang="en-GB"/>
          </a:p>
        </p:txBody>
      </p:sp>
    </p:spTree>
    <p:extLst>
      <p:ext uri="{BB962C8B-B14F-4D97-AF65-F5344CB8AC3E}">
        <p14:creationId xmlns:p14="http://schemas.microsoft.com/office/powerpoint/2010/main" val="3099455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25</a:t>
            </a:fld>
            <a:endParaRPr lang="en-GB"/>
          </a:p>
        </p:txBody>
      </p:sp>
    </p:spTree>
    <p:extLst>
      <p:ext uri="{BB962C8B-B14F-4D97-AF65-F5344CB8AC3E}">
        <p14:creationId xmlns:p14="http://schemas.microsoft.com/office/powerpoint/2010/main" val="3100889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26</a:t>
            </a:fld>
            <a:endParaRPr lang="en-GB"/>
          </a:p>
        </p:txBody>
      </p:sp>
    </p:spTree>
    <p:extLst>
      <p:ext uri="{BB962C8B-B14F-4D97-AF65-F5344CB8AC3E}">
        <p14:creationId xmlns:p14="http://schemas.microsoft.com/office/powerpoint/2010/main" val="1832172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27</a:t>
            </a:fld>
            <a:endParaRPr lang="en-GB"/>
          </a:p>
        </p:txBody>
      </p:sp>
    </p:spTree>
    <p:extLst>
      <p:ext uri="{BB962C8B-B14F-4D97-AF65-F5344CB8AC3E}">
        <p14:creationId xmlns:p14="http://schemas.microsoft.com/office/powerpoint/2010/main" val="3604472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28</a:t>
            </a:fld>
            <a:endParaRPr lang="en-GB"/>
          </a:p>
        </p:txBody>
      </p:sp>
    </p:spTree>
    <p:extLst>
      <p:ext uri="{BB962C8B-B14F-4D97-AF65-F5344CB8AC3E}">
        <p14:creationId xmlns:p14="http://schemas.microsoft.com/office/powerpoint/2010/main" val="343761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a:t>
            </a:fld>
            <a:endParaRPr lang="en-GB"/>
          </a:p>
        </p:txBody>
      </p:sp>
    </p:spTree>
    <p:extLst>
      <p:ext uri="{BB962C8B-B14F-4D97-AF65-F5344CB8AC3E}">
        <p14:creationId xmlns:p14="http://schemas.microsoft.com/office/powerpoint/2010/main" val="277501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3</a:t>
            </a:fld>
            <a:endParaRPr lang="en-GB"/>
          </a:p>
        </p:txBody>
      </p:sp>
    </p:spTree>
    <p:extLst>
      <p:ext uri="{BB962C8B-B14F-4D97-AF65-F5344CB8AC3E}">
        <p14:creationId xmlns:p14="http://schemas.microsoft.com/office/powerpoint/2010/main" val="220122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6</a:t>
            </a:fld>
            <a:endParaRPr lang="en-GB"/>
          </a:p>
        </p:txBody>
      </p:sp>
    </p:spTree>
    <p:extLst>
      <p:ext uri="{BB962C8B-B14F-4D97-AF65-F5344CB8AC3E}">
        <p14:creationId xmlns:p14="http://schemas.microsoft.com/office/powerpoint/2010/main" val="338888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12</a:t>
            </a:fld>
            <a:endParaRPr lang="en-GB"/>
          </a:p>
        </p:txBody>
      </p:sp>
    </p:spTree>
    <p:extLst>
      <p:ext uri="{BB962C8B-B14F-4D97-AF65-F5344CB8AC3E}">
        <p14:creationId xmlns:p14="http://schemas.microsoft.com/office/powerpoint/2010/main" val="90548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13</a:t>
            </a:fld>
            <a:endParaRPr lang="en-GB"/>
          </a:p>
        </p:txBody>
      </p:sp>
    </p:spTree>
    <p:extLst>
      <p:ext uri="{BB962C8B-B14F-4D97-AF65-F5344CB8AC3E}">
        <p14:creationId xmlns:p14="http://schemas.microsoft.com/office/powerpoint/2010/main" val="333080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18</a:t>
            </a:fld>
            <a:endParaRPr lang="en-GB"/>
          </a:p>
        </p:txBody>
      </p:sp>
    </p:spTree>
    <p:extLst>
      <p:ext uri="{BB962C8B-B14F-4D97-AF65-F5344CB8AC3E}">
        <p14:creationId xmlns:p14="http://schemas.microsoft.com/office/powerpoint/2010/main" val="47710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19</a:t>
            </a:fld>
            <a:endParaRPr lang="en-GB"/>
          </a:p>
        </p:txBody>
      </p:sp>
    </p:spTree>
    <p:extLst>
      <p:ext uri="{BB962C8B-B14F-4D97-AF65-F5344CB8AC3E}">
        <p14:creationId xmlns:p14="http://schemas.microsoft.com/office/powerpoint/2010/main" val="27704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DB03096-8F70-4D8C-A320-BD5E3B34E9B7}" type="slidenum">
              <a:rPr lang="en-GB" smtClean="0"/>
              <a:t>20</a:t>
            </a:fld>
            <a:endParaRPr lang="en-GB"/>
          </a:p>
        </p:txBody>
      </p:sp>
    </p:spTree>
    <p:extLst>
      <p:ext uri="{BB962C8B-B14F-4D97-AF65-F5344CB8AC3E}">
        <p14:creationId xmlns:p14="http://schemas.microsoft.com/office/powerpoint/2010/main" val="204299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BB53-DF4B-C551-E316-AD303E8AD6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37DF9A5-DA83-AA6D-E740-EA2A0B1E4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BE470C9-156B-4C36-ABA0-51E282306B0F}"/>
              </a:ext>
            </a:extLst>
          </p:cNvPr>
          <p:cNvSpPr>
            <a:spLocks noGrp="1"/>
          </p:cNvSpPr>
          <p:nvPr>
            <p:ph type="dt" sz="half" idx="10"/>
          </p:nvPr>
        </p:nvSpPr>
        <p:spPr/>
        <p:txBody>
          <a:body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172085E5-0D75-3C15-5214-D6B71B3F3F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D8D77-94AB-16C8-7D04-E9A71A57BE74}"/>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382946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1635-625F-2BAD-3E7C-A8548AEE7D5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393599E-8FD4-F454-1C4D-27BAF3FC2B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AEEF1D-CF32-C95C-B8FA-E333A133EEAB}"/>
              </a:ext>
            </a:extLst>
          </p:cNvPr>
          <p:cNvSpPr>
            <a:spLocks noGrp="1"/>
          </p:cNvSpPr>
          <p:nvPr>
            <p:ph type="dt" sz="half" idx="10"/>
          </p:nvPr>
        </p:nvSpPr>
        <p:spPr/>
        <p:txBody>
          <a:body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75C1283F-19A8-21D2-6442-E32CBD01F6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B10C8-A604-69F0-AAC6-451DAEB960A0}"/>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104311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52E001-C17E-D9E9-3EEB-81813B1A383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0861A1-DBF5-74F4-7238-EFE50EB4D39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8FB03E-9A81-7D65-387A-5B1B7F7EFD19}"/>
              </a:ext>
            </a:extLst>
          </p:cNvPr>
          <p:cNvSpPr>
            <a:spLocks noGrp="1"/>
          </p:cNvSpPr>
          <p:nvPr>
            <p:ph type="dt" sz="half" idx="10"/>
          </p:nvPr>
        </p:nvSpPr>
        <p:spPr/>
        <p:txBody>
          <a:body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5CAC4A73-117B-3421-BAB8-8A2CF9506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8B290F-8AAE-C6A3-E4A7-165775C94275}"/>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251548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5181-1BAF-D40A-56B9-8062ACD8F9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090111C-512A-52D1-63A8-7CB5FA68897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173BD2E-CA9A-9212-4F8C-12228C95C49B}"/>
              </a:ext>
            </a:extLst>
          </p:cNvPr>
          <p:cNvSpPr>
            <a:spLocks noGrp="1"/>
          </p:cNvSpPr>
          <p:nvPr>
            <p:ph type="dt" sz="half" idx="10"/>
          </p:nvPr>
        </p:nvSpPr>
        <p:spPr/>
        <p:txBody>
          <a:body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3ED4C57A-42C4-C772-995E-BF085D1506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5C378B-9703-118D-2490-8C40B808BAF3}"/>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113025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34E-8746-004D-07F0-80BDC177B2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3DB46C9-B4C9-5992-1D95-EA4A69D5A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DA8A12-FDA5-0C96-654A-A0D5B45AA63C}"/>
              </a:ext>
            </a:extLst>
          </p:cNvPr>
          <p:cNvSpPr>
            <a:spLocks noGrp="1"/>
          </p:cNvSpPr>
          <p:nvPr>
            <p:ph type="dt" sz="half" idx="10"/>
          </p:nvPr>
        </p:nvSpPr>
        <p:spPr/>
        <p:txBody>
          <a:body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1629F6F5-77EB-915B-9B93-925EFD6211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88CC56-F1C4-DBC0-374B-4FB2C44B4D99}"/>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148388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20C5-4DF0-391A-636B-9D9B0AFC8CB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11EA8D1-670B-88EA-DF32-49F680B9BB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4BE7D58-0CFA-F204-1603-48366B62D69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8A092FB-FD26-7E62-53B1-DDD3D76CD6FA}"/>
              </a:ext>
            </a:extLst>
          </p:cNvPr>
          <p:cNvSpPr>
            <a:spLocks noGrp="1"/>
          </p:cNvSpPr>
          <p:nvPr>
            <p:ph type="dt" sz="half" idx="10"/>
          </p:nvPr>
        </p:nvSpPr>
        <p:spPr/>
        <p:txBody>
          <a:bodyPr/>
          <a:lstStyle/>
          <a:p>
            <a:fld id="{13F82011-F103-624F-B777-60BD292E36D9}" type="datetimeFigureOut">
              <a:t>11/23/2023</a:t>
            </a:fld>
            <a:endParaRPr lang="en-GB"/>
          </a:p>
        </p:txBody>
      </p:sp>
      <p:sp>
        <p:nvSpPr>
          <p:cNvPr id="6" name="Footer Placeholder 5">
            <a:extLst>
              <a:ext uri="{FF2B5EF4-FFF2-40B4-BE49-F238E27FC236}">
                <a16:creationId xmlns:a16="http://schemas.microsoft.com/office/drawing/2014/main" id="{C3F1C0B1-5BFF-718E-3355-A15C87E58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942353-1E5E-3A1E-2C40-1A48C12FC78A}"/>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1976413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DE7F-2CF2-4E5A-B8EF-F096C253E56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897B3AF-D020-E0BC-8F19-39350B4ED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1B2B68-B305-8572-2C16-0357995E81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D14F0F9-3F24-13D7-BB17-078A989C5B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59BCE3-E894-3F08-3353-38FC1C93503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5804EA-63A2-1598-2A84-1D7114477AC7}"/>
              </a:ext>
            </a:extLst>
          </p:cNvPr>
          <p:cNvSpPr>
            <a:spLocks noGrp="1"/>
          </p:cNvSpPr>
          <p:nvPr>
            <p:ph type="dt" sz="half" idx="10"/>
          </p:nvPr>
        </p:nvSpPr>
        <p:spPr/>
        <p:txBody>
          <a:bodyPr/>
          <a:lstStyle/>
          <a:p>
            <a:fld id="{13F82011-F103-624F-B777-60BD292E36D9}" type="datetimeFigureOut">
              <a:t>11/23/2023</a:t>
            </a:fld>
            <a:endParaRPr lang="en-GB"/>
          </a:p>
        </p:txBody>
      </p:sp>
      <p:sp>
        <p:nvSpPr>
          <p:cNvPr id="8" name="Footer Placeholder 7">
            <a:extLst>
              <a:ext uri="{FF2B5EF4-FFF2-40B4-BE49-F238E27FC236}">
                <a16:creationId xmlns:a16="http://schemas.microsoft.com/office/drawing/2014/main" id="{F0B4F8BF-C7F8-1011-C485-6291D841F5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F06B97-14B5-5327-631F-D2F3E3EE5302}"/>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421934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CFA8-6A64-5E26-660C-14A05E66B5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A74E46B-8692-9161-A48B-8D427EC88AD3}"/>
              </a:ext>
            </a:extLst>
          </p:cNvPr>
          <p:cNvSpPr>
            <a:spLocks noGrp="1"/>
          </p:cNvSpPr>
          <p:nvPr>
            <p:ph type="dt" sz="half" idx="10"/>
          </p:nvPr>
        </p:nvSpPr>
        <p:spPr/>
        <p:txBody>
          <a:bodyPr/>
          <a:lstStyle/>
          <a:p>
            <a:fld id="{13F82011-F103-624F-B777-60BD292E36D9}" type="datetimeFigureOut">
              <a:t>11/23/2023</a:t>
            </a:fld>
            <a:endParaRPr lang="en-GB"/>
          </a:p>
        </p:txBody>
      </p:sp>
      <p:sp>
        <p:nvSpPr>
          <p:cNvPr id="4" name="Footer Placeholder 3">
            <a:extLst>
              <a:ext uri="{FF2B5EF4-FFF2-40B4-BE49-F238E27FC236}">
                <a16:creationId xmlns:a16="http://schemas.microsoft.com/office/drawing/2014/main" id="{3CD708ED-CA2E-A21E-9A19-C7B0ECB606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548402-CBE4-EA0B-5039-B426B1E9946C}"/>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381411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35103-1D85-C1F8-D3C9-B9D02FE06C7B}"/>
              </a:ext>
            </a:extLst>
          </p:cNvPr>
          <p:cNvSpPr>
            <a:spLocks noGrp="1"/>
          </p:cNvSpPr>
          <p:nvPr>
            <p:ph type="dt" sz="half" idx="10"/>
          </p:nvPr>
        </p:nvSpPr>
        <p:spPr/>
        <p:txBody>
          <a:bodyPr/>
          <a:lstStyle/>
          <a:p>
            <a:fld id="{13F82011-F103-624F-B777-60BD292E36D9}" type="datetimeFigureOut">
              <a:t>11/23/2023</a:t>
            </a:fld>
            <a:endParaRPr lang="en-GB"/>
          </a:p>
        </p:txBody>
      </p:sp>
      <p:sp>
        <p:nvSpPr>
          <p:cNvPr id="3" name="Footer Placeholder 2">
            <a:extLst>
              <a:ext uri="{FF2B5EF4-FFF2-40B4-BE49-F238E27FC236}">
                <a16:creationId xmlns:a16="http://schemas.microsoft.com/office/drawing/2014/main" id="{32B5B0CB-3D2F-9D62-9F79-CC89FE48E3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B55B02-EAF2-8AAB-BD70-2FACFAEA23F8}"/>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123994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E440-D5A2-93F7-867B-2C0C0CA35F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AEC62F6-25F2-DB33-67F3-95492A5EE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44E9508-5609-322A-D0F8-E8C72EE56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EAC34B-6027-44D4-BB6B-412ECC08AF0A}"/>
              </a:ext>
            </a:extLst>
          </p:cNvPr>
          <p:cNvSpPr>
            <a:spLocks noGrp="1"/>
          </p:cNvSpPr>
          <p:nvPr>
            <p:ph type="dt" sz="half" idx="10"/>
          </p:nvPr>
        </p:nvSpPr>
        <p:spPr/>
        <p:txBody>
          <a:bodyPr/>
          <a:lstStyle/>
          <a:p>
            <a:fld id="{13F82011-F103-624F-B777-60BD292E36D9}" type="datetimeFigureOut">
              <a:t>11/23/2023</a:t>
            </a:fld>
            <a:endParaRPr lang="en-GB"/>
          </a:p>
        </p:txBody>
      </p:sp>
      <p:sp>
        <p:nvSpPr>
          <p:cNvPr id="6" name="Footer Placeholder 5">
            <a:extLst>
              <a:ext uri="{FF2B5EF4-FFF2-40B4-BE49-F238E27FC236}">
                <a16:creationId xmlns:a16="http://schemas.microsoft.com/office/drawing/2014/main" id="{74E56500-48F4-38AA-5C97-00B7B44D7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E7725E-543C-56E4-A500-4865CC76A726}"/>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56925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90C1-24A1-F40B-BE7A-33AF8C3FD4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B0E8644-D7F8-23FB-2B82-662CEA1DB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A31E9E-2554-872F-2698-A59AF538A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BC4680-6648-22B0-8A48-D4FB7CFAA96A}"/>
              </a:ext>
            </a:extLst>
          </p:cNvPr>
          <p:cNvSpPr>
            <a:spLocks noGrp="1"/>
          </p:cNvSpPr>
          <p:nvPr>
            <p:ph type="dt" sz="half" idx="10"/>
          </p:nvPr>
        </p:nvSpPr>
        <p:spPr/>
        <p:txBody>
          <a:bodyPr/>
          <a:lstStyle/>
          <a:p>
            <a:fld id="{13F82011-F103-624F-B777-60BD292E36D9}" type="datetimeFigureOut">
              <a:t>11/23/2023</a:t>
            </a:fld>
            <a:endParaRPr lang="en-GB"/>
          </a:p>
        </p:txBody>
      </p:sp>
      <p:sp>
        <p:nvSpPr>
          <p:cNvPr id="6" name="Footer Placeholder 5">
            <a:extLst>
              <a:ext uri="{FF2B5EF4-FFF2-40B4-BE49-F238E27FC236}">
                <a16:creationId xmlns:a16="http://schemas.microsoft.com/office/drawing/2014/main" id="{D88ECE13-2873-429C-897A-917F8C3272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9EFF80-6720-5642-94DC-0BEDA649254E}"/>
              </a:ext>
            </a:extLst>
          </p:cNvPr>
          <p:cNvSpPr>
            <a:spLocks noGrp="1"/>
          </p:cNvSpPr>
          <p:nvPr>
            <p:ph type="sldNum" sz="quarter" idx="12"/>
          </p:nvPr>
        </p:nvSpPr>
        <p:spPr/>
        <p:txBody>
          <a:bodyPr/>
          <a:lstStyle/>
          <a:p>
            <a:fld id="{467B2271-362B-DF4B-B937-BBEBB24B1E15}" type="slidenum">
              <a:t>‹Nr.›</a:t>
            </a:fld>
            <a:endParaRPr lang="en-GB"/>
          </a:p>
        </p:txBody>
      </p:sp>
    </p:spTree>
    <p:extLst>
      <p:ext uri="{BB962C8B-B14F-4D97-AF65-F5344CB8AC3E}">
        <p14:creationId xmlns:p14="http://schemas.microsoft.com/office/powerpoint/2010/main" val="82623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6266A-C86B-FF42-5ED8-E14C1D8CB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151F38-DFAD-C92C-79CC-409BFE98D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AA2D13-7BAE-60F8-62D2-B42FB1C4B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82011-F103-624F-B777-60BD292E36D9}" type="datetimeFigureOut">
              <a:t>11/23/2023</a:t>
            </a:fld>
            <a:endParaRPr lang="en-GB"/>
          </a:p>
        </p:txBody>
      </p:sp>
      <p:sp>
        <p:nvSpPr>
          <p:cNvPr id="5" name="Footer Placeholder 4">
            <a:extLst>
              <a:ext uri="{FF2B5EF4-FFF2-40B4-BE49-F238E27FC236}">
                <a16:creationId xmlns:a16="http://schemas.microsoft.com/office/drawing/2014/main" id="{D19FD0CB-52DC-2F1E-8DB7-D6F94184F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CA7024-DEFC-CE7E-73EA-8CA1FF80FC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B2271-362B-DF4B-B937-BBEBB24B1E15}" type="slidenum">
              <a:t>‹Nr.›</a:t>
            </a:fld>
            <a:endParaRPr lang="en-GB"/>
          </a:p>
        </p:txBody>
      </p:sp>
      <p:pic>
        <p:nvPicPr>
          <p:cNvPr id="7" name="Grafik 6">
            <a:extLst>
              <a:ext uri="{FF2B5EF4-FFF2-40B4-BE49-F238E27FC236}">
                <a16:creationId xmlns:a16="http://schemas.microsoft.com/office/drawing/2014/main" id="{C35D7DAF-20CE-0FF8-0ABD-FB7AC9D0FD59}"/>
              </a:ext>
            </a:extLst>
          </p:cNvPr>
          <p:cNvPicPr>
            <a:picLocks noChangeAspect="1"/>
          </p:cNvPicPr>
          <p:nvPr userDrawn="1"/>
        </p:nvPicPr>
        <p:blipFill>
          <a:blip r:embed="rId13"/>
          <a:stretch>
            <a:fillRect/>
          </a:stretch>
        </p:blipFill>
        <p:spPr>
          <a:xfrm>
            <a:off x="-1" y="-32081"/>
            <a:ext cx="10439401" cy="1263269"/>
          </a:xfrm>
          <a:prstGeom prst="rect">
            <a:avLst/>
          </a:prstGeom>
        </p:spPr>
      </p:pic>
      <p:sp>
        <p:nvSpPr>
          <p:cNvPr id="8" name="Textfeld 7">
            <a:extLst>
              <a:ext uri="{FF2B5EF4-FFF2-40B4-BE49-F238E27FC236}">
                <a16:creationId xmlns:a16="http://schemas.microsoft.com/office/drawing/2014/main" id="{0949C028-41F1-EEB3-8FBE-9B5AC36DE098}"/>
              </a:ext>
            </a:extLst>
          </p:cNvPr>
          <p:cNvSpPr txBox="1"/>
          <p:nvPr userDrawn="1"/>
        </p:nvSpPr>
        <p:spPr>
          <a:xfrm>
            <a:off x="8342722" y="1027906"/>
            <a:ext cx="1322798" cy="215444"/>
          </a:xfrm>
          <a:prstGeom prst="rect">
            <a:avLst/>
          </a:prstGeom>
          <a:noFill/>
        </p:spPr>
        <p:txBody>
          <a:bodyPr wrap="none" rtlCol="0">
            <a:spAutoFit/>
          </a:bodyPr>
          <a:lstStyle/>
          <a:p>
            <a:r>
              <a:rPr lang="de-DE" sz="800" dirty="0"/>
              <a:t>© Biedermann et al. (2014)</a:t>
            </a:r>
            <a:endParaRPr lang="en-GB" sz="800" dirty="0"/>
          </a:p>
        </p:txBody>
      </p:sp>
      <p:pic>
        <p:nvPicPr>
          <p:cNvPr id="10" name="Grafik 9" descr="Ein Bild, das Text, Logo, Schrift, Grafiken enthält.&#10;&#10;Automatisch generierte Beschreibung">
            <a:extLst>
              <a:ext uri="{FF2B5EF4-FFF2-40B4-BE49-F238E27FC236}">
                <a16:creationId xmlns:a16="http://schemas.microsoft.com/office/drawing/2014/main" id="{6B6F9E4E-CAB0-7C30-8B9A-3F98460A63AE}"/>
              </a:ext>
            </a:extLst>
          </p:cNvPr>
          <p:cNvPicPr>
            <a:picLocks noChangeAspect="1"/>
          </p:cNvPicPr>
          <p:nvPr userDrawn="1"/>
        </p:nvPicPr>
        <p:blipFill>
          <a:blip r:embed="rId14"/>
          <a:stretch>
            <a:fillRect/>
          </a:stretch>
        </p:blipFill>
        <p:spPr>
          <a:xfrm>
            <a:off x="10409581" y="-7524"/>
            <a:ext cx="1736040" cy="1299037"/>
          </a:xfrm>
          <a:prstGeom prst="rect">
            <a:avLst/>
          </a:prstGeom>
        </p:spPr>
      </p:pic>
    </p:spTree>
    <p:extLst>
      <p:ext uri="{BB962C8B-B14F-4D97-AF65-F5344CB8AC3E}">
        <p14:creationId xmlns:p14="http://schemas.microsoft.com/office/powerpoint/2010/main" val="743567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emf"/><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jpg"/><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8.emf"/><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6.wmf"/><Relationship Id="rId18" Type="http://schemas.openxmlformats.org/officeDocument/2006/relationships/image" Target="../media/image49.jpg"/><Relationship Id="rId3" Type="http://schemas.openxmlformats.org/officeDocument/2006/relationships/image" Target="../media/image11.emf"/><Relationship Id="rId21" Type="http://schemas.openxmlformats.org/officeDocument/2006/relationships/image" Target="../media/image60.wmf"/><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59.jpg"/><Relationship Id="rId2" Type="http://schemas.openxmlformats.org/officeDocument/2006/relationships/notesSlide" Target="../notesSlides/notesSlide8.xml"/><Relationship Id="rId16" Type="http://schemas.openxmlformats.org/officeDocument/2006/relationships/image" Target="../media/image58.jpg"/><Relationship Id="rId20" Type="http://schemas.openxmlformats.org/officeDocument/2006/relationships/oleObject" Target="../embeddings/oleObject6.bin"/><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wmf"/><Relationship Id="rId5" Type="http://schemas.openxmlformats.org/officeDocument/2006/relationships/image" Target="../media/image51.jpg"/><Relationship Id="rId15" Type="http://schemas.openxmlformats.org/officeDocument/2006/relationships/image" Target="../media/image57.wmf"/><Relationship Id="rId10" Type="http://schemas.openxmlformats.org/officeDocument/2006/relationships/oleObject" Target="../embeddings/oleObject3.bin"/><Relationship Id="rId19" Type="http://schemas.openxmlformats.org/officeDocument/2006/relationships/image" Target="../media/image4.jpg"/><Relationship Id="rId4" Type="http://schemas.openxmlformats.org/officeDocument/2006/relationships/image" Target="../media/image43.jpeg"/><Relationship Id="rId9" Type="http://schemas.openxmlformats.org/officeDocument/2006/relationships/image" Target="../media/image54.jpg"/><Relationship Id="rId1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6.wmf"/><Relationship Id="rId18" Type="http://schemas.openxmlformats.org/officeDocument/2006/relationships/image" Target="../media/image49.jpg"/><Relationship Id="rId3" Type="http://schemas.openxmlformats.org/officeDocument/2006/relationships/image" Target="../media/image11.emf"/><Relationship Id="rId21" Type="http://schemas.openxmlformats.org/officeDocument/2006/relationships/oleObject" Target="../embeddings/oleObject7.bin"/><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59.jpg"/><Relationship Id="rId2" Type="http://schemas.openxmlformats.org/officeDocument/2006/relationships/notesSlide" Target="../notesSlides/notesSlide9.xml"/><Relationship Id="rId16" Type="http://schemas.openxmlformats.org/officeDocument/2006/relationships/image" Target="../media/image58.jp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wmf"/><Relationship Id="rId5" Type="http://schemas.openxmlformats.org/officeDocument/2006/relationships/image" Target="../media/image51.jpg"/><Relationship Id="rId15" Type="http://schemas.openxmlformats.org/officeDocument/2006/relationships/image" Target="../media/image57.wmf"/><Relationship Id="rId10" Type="http://schemas.openxmlformats.org/officeDocument/2006/relationships/oleObject" Target="../embeddings/oleObject3.bin"/><Relationship Id="rId19" Type="http://schemas.openxmlformats.org/officeDocument/2006/relationships/image" Target="../media/image61.emf"/><Relationship Id="rId4" Type="http://schemas.openxmlformats.org/officeDocument/2006/relationships/image" Target="../media/image43.jpeg"/><Relationship Id="rId9" Type="http://schemas.openxmlformats.org/officeDocument/2006/relationships/image" Target="../media/image54.jpg"/><Relationship Id="rId14" Type="http://schemas.openxmlformats.org/officeDocument/2006/relationships/oleObject" Target="../embeddings/oleObject5.bin"/><Relationship Id="rId22" Type="http://schemas.openxmlformats.org/officeDocument/2006/relationships/image" Target="../media/image60.wmf"/></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6.wmf"/><Relationship Id="rId18" Type="http://schemas.openxmlformats.org/officeDocument/2006/relationships/image" Target="../media/image49.jpg"/><Relationship Id="rId3" Type="http://schemas.openxmlformats.org/officeDocument/2006/relationships/image" Target="../media/image11.emf"/><Relationship Id="rId21" Type="http://schemas.openxmlformats.org/officeDocument/2006/relationships/image" Target="../media/image60.wmf"/><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59.jpg"/><Relationship Id="rId2" Type="http://schemas.openxmlformats.org/officeDocument/2006/relationships/notesSlide" Target="../notesSlides/notesSlide10.xml"/><Relationship Id="rId16" Type="http://schemas.openxmlformats.org/officeDocument/2006/relationships/image" Target="../media/image58.jpg"/><Relationship Id="rId20" Type="http://schemas.openxmlformats.org/officeDocument/2006/relationships/oleObject" Target="../embeddings/oleObject8.bin"/><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wmf"/><Relationship Id="rId5" Type="http://schemas.openxmlformats.org/officeDocument/2006/relationships/image" Target="../media/image51.jpg"/><Relationship Id="rId15" Type="http://schemas.openxmlformats.org/officeDocument/2006/relationships/image" Target="../media/image57.wmf"/><Relationship Id="rId10" Type="http://schemas.openxmlformats.org/officeDocument/2006/relationships/oleObject" Target="../embeddings/oleObject3.bin"/><Relationship Id="rId19" Type="http://schemas.openxmlformats.org/officeDocument/2006/relationships/image" Target="../media/image4.jpg"/><Relationship Id="rId4" Type="http://schemas.openxmlformats.org/officeDocument/2006/relationships/image" Target="../media/image43.jpeg"/><Relationship Id="rId9" Type="http://schemas.openxmlformats.org/officeDocument/2006/relationships/image" Target="../media/image54.jpg"/><Relationship Id="rId1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6.wmf"/><Relationship Id="rId18" Type="http://schemas.openxmlformats.org/officeDocument/2006/relationships/image" Target="../media/image49.jpg"/><Relationship Id="rId3" Type="http://schemas.openxmlformats.org/officeDocument/2006/relationships/image" Target="../media/image11.emf"/><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59.jpg"/><Relationship Id="rId2" Type="http://schemas.openxmlformats.org/officeDocument/2006/relationships/notesSlide" Target="../notesSlides/notesSlide11.xml"/><Relationship Id="rId16" Type="http://schemas.openxmlformats.org/officeDocument/2006/relationships/image" Target="../media/image58.jpg"/><Relationship Id="rId20" Type="http://schemas.openxmlformats.org/officeDocument/2006/relationships/image" Target="../media/image62.emf"/><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wmf"/><Relationship Id="rId5" Type="http://schemas.openxmlformats.org/officeDocument/2006/relationships/image" Target="../media/image51.jpg"/><Relationship Id="rId15" Type="http://schemas.openxmlformats.org/officeDocument/2006/relationships/image" Target="../media/image57.wmf"/><Relationship Id="rId10" Type="http://schemas.openxmlformats.org/officeDocument/2006/relationships/oleObject" Target="../embeddings/oleObject3.bin"/><Relationship Id="rId19" Type="http://schemas.openxmlformats.org/officeDocument/2006/relationships/image" Target="../media/image31.png"/><Relationship Id="rId4" Type="http://schemas.openxmlformats.org/officeDocument/2006/relationships/image" Target="../media/image43.jpeg"/><Relationship Id="rId9" Type="http://schemas.openxmlformats.org/officeDocument/2006/relationships/image" Target="../media/image54.jpg"/><Relationship Id="rId14" Type="http://schemas.openxmlformats.org/officeDocument/2006/relationships/oleObject" Target="../embeddings/oleObject5.bin"/><Relationship Id="rId22" Type="http://schemas.openxmlformats.org/officeDocument/2006/relationships/image" Target="../media/image60.wmf"/></Relationships>
</file>

<file path=ppt/slides/_rels/slide23.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56.wmf"/><Relationship Id="rId18" Type="http://schemas.openxmlformats.org/officeDocument/2006/relationships/image" Target="../media/image49.jpg"/><Relationship Id="rId3" Type="http://schemas.openxmlformats.org/officeDocument/2006/relationships/image" Target="../media/image11.emf"/><Relationship Id="rId21" Type="http://schemas.openxmlformats.org/officeDocument/2006/relationships/image" Target="../media/image64.emf"/><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59.jpg"/><Relationship Id="rId2" Type="http://schemas.openxmlformats.org/officeDocument/2006/relationships/notesSlide" Target="../notesSlides/notesSlide12.xml"/><Relationship Id="rId16" Type="http://schemas.openxmlformats.org/officeDocument/2006/relationships/image" Target="../media/image58.jpg"/><Relationship Id="rId20"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5.wmf"/><Relationship Id="rId5" Type="http://schemas.openxmlformats.org/officeDocument/2006/relationships/image" Target="../media/image51.jpg"/><Relationship Id="rId15" Type="http://schemas.openxmlformats.org/officeDocument/2006/relationships/image" Target="../media/image57.wmf"/><Relationship Id="rId23" Type="http://schemas.openxmlformats.org/officeDocument/2006/relationships/image" Target="../media/image60.wmf"/><Relationship Id="rId10" Type="http://schemas.openxmlformats.org/officeDocument/2006/relationships/oleObject" Target="../embeddings/oleObject3.bin"/><Relationship Id="rId19" Type="http://schemas.openxmlformats.org/officeDocument/2006/relationships/image" Target="../media/image4.jpg"/><Relationship Id="rId4" Type="http://schemas.openxmlformats.org/officeDocument/2006/relationships/image" Target="../media/image43.jpeg"/><Relationship Id="rId9" Type="http://schemas.openxmlformats.org/officeDocument/2006/relationships/image" Target="../media/image54.jpg"/><Relationship Id="rId14" Type="http://schemas.openxmlformats.org/officeDocument/2006/relationships/oleObject" Target="../embeddings/oleObject5.bin"/><Relationship Id="rId22"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70.wmf"/><Relationship Id="rId18" Type="http://schemas.openxmlformats.org/officeDocument/2006/relationships/image" Target="../media/image73.jpg"/><Relationship Id="rId3" Type="http://schemas.openxmlformats.org/officeDocument/2006/relationships/image" Target="../media/image58.jpg"/><Relationship Id="rId7" Type="http://schemas.openxmlformats.org/officeDocument/2006/relationships/image" Target="../media/image67.jpg"/><Relationship Id="rId12" Type="http://schemas.openxmlformats.org/officeDocument/2006/relationships/oleObject" Target="../embeddings/oleObject14.bin"/><Relationship Id="rId17" Type="http://schemas.openxmlformats.org/officeDocument/2006/relationships/image" Target="../media/image72.wmf"/><Relationship Id="rId2" Type="http://schemas.openxmlformats.org/officeDocument/2006/relationships/notesSlide" Target="../notesSlides/notesSlide13.xml"/><Relationship Id="rId16" Type="http://schemas.openxmlformats.org/officeDocument/2006/relationships/oleObject" Target="../embeddings/oleObject16.bin"/><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6.jpg"/><Relationship Id="rId11" Type="http://schemas.openxmlformats.org/officeDocument/2006/relationships/image" Target="../media/image69.wmf"/><Relationship Id="rId5" Type="http://schemas.openxmlformats.org/officeDocument/2006/relationships/image" Target="../media/image65.wmf"/><Relationship Id="rId15" Type="http://schemas.openxmlformats.org/officeDocument/2006/relationships/image" Target="../media/image71.wmf"/><Relationship Id="rId10" Type="http://schemas.openxmlformats.org/officeDocument/2006/relationships/oleObject" Target="../embeddings/oleObject13.bin"/><Relationship Id="rId19" Type="http://schemas.openxmlformats.org/officeDocument/2006/relationships/image" Target="../media/image11.emf"/><Relationship Id="rId4" Type="http://schemas.openxmlformats.org/officeDocument/2006/relationships/oleObject" Target="../embeddings/oleObject11.bin"/><Relationship Id="rId9" Type="http://schemas.openxmlformats.org/officeDocument/2006/relationships/image" Target="../media/image68.wmf"/><Relationship Id="rId1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79.wmf"/><Relationship Id="rId18" Type="http://schemas.openxmlformats.org/officeDocument/2006/relationships/oleObject" Target="../embeddings/oleObject24.bin"/><Relationship Id="rId3" Type="http://schemas.openxmlformats.org/officeDocument/2006/relationships/image" Target="../media/image74.png"/><Relationship Id="rId7" Type="http://schemas.openxmlformats.org/officeDocument/2006/relationships/image" Target="../media/image76.wmf"/><Relationship Id="rId12" Type="http://schemas.openxmlformats.org/officeDocument/2006/relationships/oleObject" Target="../embeddings/oleObject21.bin"/><Relationship Id="rId17" Type="http://schemas.openxmlformats.org/officeDocument/2006/relationships/image" Target="../media/image81.wmf"/><Relationship Id="rId2" Type="http://schemas.openxmlformats.org/officeDocument/2006/relationships/notesSlide" Target="../notesSlides/notesSlide14.xml"/><Relationship Id="rId16" Type="http://schemas.openxmlformats.org/officeDocument/2006/relationships/oleObject" Target="../embeddings/oleObject23.bin"/><Relationship Id="rId1" Type="http://schemas.openxmlformats.org/officeDocument/2006/relationships/slideLayout" Target="../slideLayouts/slideLayout1.xml"/><Relationship Id="rId6" Type="http://schemas.openxmlformats.org/officeDocument/2006/relationships/oleObject" Target="../embeddings/oleObject18.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20.bin"/><Relationship Id="rId19" Type="http://schemas.openxmlformats.org/officeDocument/2006/relationships/image" Target="../media/image82.wmf"/><Relationship Id="rId4" Type="http://schemas.openxmlformats.org/officeDocument/2006/relationships/oleObject" Target="../embeddings/oleObject17.bin"/><Relationship Id="rId9" Type="http://schemas.openxmlformats.org/officeDocument/2006/relationships/image" Target="../media/image77.wmf"/><Relationship Id="rId1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png"/><Relationship Id="rId3" Type="http://schemas.openxmlformats.org/officeDocument/2006/relationships/image" Target="../media/image83.jpg"/><Relationship Id="rId7" Type="http://schemas.openxmlformats.org/officeDocument/2006/relationships/image" Target="../media/image85.jpg"/><Relationship Id="rId12" Type="http://schemas.openxmlformats.org/officeDocument/2006/relationships/image" Target="../media/image90.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4.jpg"/><Relationship Id="rId11" Type="http://schemas.openxmlformats.org/officeDocument/2006/relationships/image" Target="../media/image89.png"/><Relationship Id="rId5" Type="http://schemas.openxmlformats.org/officeDocument/2006/relationships/image" Target="../media/image50.wmf"/><Relationship Id="rId10" Type="http://schemas.openxmlformats.org/officeDocument/2006/relationships/image" Target="../media/image88.jpg"/><Relationship Id="rId4" Type="http://schemas.openxmlformats.org/officeDocument/2006/relationships/oleObject" Target="../embeddings/oleObject25.bin"/><Relationship Id="rId9" Type="http://schemas.openxmlformats.org/officeDocument/2006/relationships/image" Target="../media/image87.jpg"/></Relationships>
</file>

<file path=ppt/slides/_rels/slide27.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85.jpg"/><Relationship Id="rId7" Type="http://schemas.openxmlformats.org/officeDocument/2006/relationships/image" Target="../media/image9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0.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8A01CFA-8DF9-9B7D-5FB1-1DB669D61135}"/>
              </a:ext>
            </a:extLst>
          </p:cNvPr>
          <p:cNvPicPr>
            <a:picLocks noChangeAspect="1"/>
          </p:cNvPicPr>
          <p:nvPr/>
        </p:nvPicPr>
        <p:blipFill>
          <a:blip r:embed="rId3"/>
          <a:stretch>
            <a:fillRect/>
          </a:stretch>
        </p:blipFill>
        <p:spPr>
          <a:xfrm>
            <a:off x="0" y="0"/>
            <a:ext cx="12286695" cy="6901545"/>
          </a:xfrm>
          <a:prstGeom prst="rect">
            <a:avLst/>
          </a:prstGeom>
        </p:spPr>
      </p:pic>
      <p:sp>
        <p:nvSpPr>
          <p:cNvPr id="8" name="Textfeld 7">
            <a:extLst>
              <a:ext uri="{FF2B5EF4-FFF2-40B4-BE49-F238E27FC236}">
                <a16:creationId xmlns:a16="http://schemas.microsoft.com/office/drawing/2014/main" id="{37C1FD46-1F0A-73FA-3E69-0C04C16A16C5}"/>
              </a:ext>
            </a:extLst>
          </p:cNvPr>
          <p:cNvSpPr txBox="1"/>
          <p:nvPr/>
        </p:nvSpPr>
        <p:spPr>
          <a:xfrm>
            <a:off x="835506" y="1474619"/>
            <a:ext cx="10284643" cy="3908762"/>
          </a:xfrm>
          <a:prstGeom prst="rect">
            <a:avLst/>
          </a:prstGeom>
          <a:noFill/>
        </p:spPr>
        <p:txBody>
          <a:bodyPr wrap="square">
            <a:spAutoFit/>
          </a:bodyPr>
          <a:lstStyle/>
          <a:p>
            <a:pPr algn="ctr"/>
            <a:r>
              <a:rPr lang="en-GB" sz="4000" dirty="0">
                <a:solidFill>
                  <a:schemeClr val="bg1"/>
                </a:solidFill>
              </a:rPr>
              <a:t>Theodore von Kármán and his Influence on Atmospheric Turbulence Research</a:t>
            </a:r>
            <a:endParaRPr lang="en-GB" sz="2800" dirty="0">
              <a:solidFill>
                <a:schemeClr val="bg1"/>
              </a:solidFill>
            </a:endParaRPr>
          </a:p>
          <a:p>
            <a:pPr algn="ctr"/>
            <a:endParaRPr lang="en-GB" sz="2800" dirty="0">
              <a:solidFill>
                <a:schemeClr val="bg1"/>
              </a:solidFill>
            </a:endParaRPr>
          </a:p>
          <a:p>
            <a:pPr algn="ctr"/>
            <a:r>
              <a:rPr lang="en-GB" sz="2800" dirty="0">
                <a:solidFill>
                  <a:schemeClr val="bg1"/>
                </a:solidFill>
              </a:rPr>
              <a:t>Thomas Foken</a:t>
            </a:r>
          </a:p>
          <a:p>
            <a:pPr algn="ctr"/>
            <a:r>
              <a:rPr lang="en-GB" sz="2800" dirty="0">
                <a:solidFill>
                  <a:schemeClr val="bg1"/>
                </a:solidFill>
              </a:rPr>
              <a:t>University of Bayreuth</a:t>
            </a:r>
          </a:p>
          <a:p>
            <a:pPr algn="ctr"/>
            <a:r>
              <a:rPr lang="en-GB" sz="2800" dirty="0" err="1">
                <a:solidFill>
                  <a:schemeClr val="bg1"/>
                </a:solidFill>
              </a:rPr>
              <a:t>BayCEER</a:t>
            </a:r>
            <a:endParaRPr lang="en-GB" sz="2800" dirty="0">
              <a:solidFill>
                <a:schemeClr val="bg1"/>
              </a:solidFill>
            </a:endParaRPr>
          </a:p>
          <a:p>
            <a:pPr algn="ctr"/>
            <a:endParaRPr lang="en-GB" sz="2800" dirty="0">
              <a:solidFill>
                <a:schemeClr val="bg1"/>
              </a:solidFill>
            </a:endParaRPr>
          </a:p>
          <a:p>
            <a:pPr algn="ctr"/>
            <a:r>
              <a:rPr lang="en-GB" sz="2800" dirty="0">
                <a:solidFill>
                  <a:schemeClr val="bg1"/>
                </a:solidFill>
              </a:rPr>
              <a:t>Hungarian Meteorological Society, 29 November 2023</a:t>
            </a:r>
          </a:p>
        </p:txBody>
      </p:sp>
      <p:sp>
        <p:nvSpPr>
          <p:cNvPr id="3" name="Textfeld 2">
            <a:extLst>
              <a:ext uri="{FF2B5EF4-FFF2-40B4-BE49-F238E27FC236}">
                <a16:creationId xmlns:a16="http://schemas.microsoft.com/office/drawing/2014/main" id="{A02C6A4D-5191-D3B9-A37E-209F4273F86F}"/>
              </a:ext>
            </a:extLst>
          </p:cNvPr>
          <p:cNvSpPr txBox="1"/>
          <p:nvPr/>
        </p:nvSpPr>
        <p:spPr>
          <a:xfrm>
            <a:off x="7631522" y="6532213"/>
            <a:ext cx="4823798" cy="369332"/>
          </a:xfrm>
          <a:prstGeom prst="rect">
            <a:avLst/>
          </a:prstGeom>
          <a:noFill/>
        </p:spPr>
        <p:txBody>
          <a:bodyPr wrap="square">
            <a:spAutoFit/>
          </a:bodyPr>
          <a:lstStyle/>
          <a:p>
            <a:r>
              <a:rPr lang="en-GB" dirty="0">
                <a:solidFill>
                  <a:schemeClr val="bg1"/>
                </a:solidFill>
                <a:effectLst/>
              </a:rPr>
              <a:t>19 March 2023, NASA-NOAA Suomi NPP Satellite</a:t>
            </a:r>
            <a:endParaRPr lang="en-GB" dirty="0">
              <a:solidFill>
                <a:schemeClr val="bg1"/>
              </a:solidFill>
            </a:endParaRPr>
          </a:p>
        </p:txBody>
      </p:sp>
    </p:spTree>
    <p:extLst>
      <p:ext uri="{BB962C8B-B14F-4D97-AF65-F5344CB8AC3E}">
        <p14:creationId xmlns:p14="http://schemas.microsoft.com/office/powerpoint/2010/main" val="3222391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2472730" y="5746860"/>
            <a:ext cx="1342034" cy="646331"/>
          </a:xfrm>
          <a:prstGeom prst="rect">
            <a:avLst/>
          </a:prstGeom>
          <a:noFill/>
        </p:spPr>
        <p:txBody>
          <a:bodyPr wrap="none" rtlCol="0">
            <a:spAutoFit/>
          </a:bodyPr>
          <a:lstStyle/>
          <a:p>
            <a:r>
              <a:rPr lang="de-DE" dirty="0"/>
              <a:t>1875 – 1953</a:t>
            </a:r>
          </a:p>
          <a:p>
            <a:endParaRPr lang="en-GB" dirty="0"/>
          </a:p>
        </p:txBody>
      </p:sp>
      <p:pic>
        <p:nvPicPr>
          <p:cNvPr id="7" name="Grafik 6">
            <a:extLst>
              <a:ext uri="{FF2B5EF4-FFF2-40B4-BE49-F238E27FC236}">
                <a16:creationId xmlns:a16="http://schemas.microsoft.com/office/drawing/2014/main" id="{B8B6884F-8789-8535-E0CD-7335D5B56CA5}"/>
              </a:ext>
            </a:extLst>
          </p:cNvPr>
          <p:cNvPicPr>
            <a:picLocks noChangeAspect="1"/>
          </p:cNvPicPr>
          <p:nvPr/>
        </p:nvPicPr>
        <p:blipFill>
          <a:blip r:embed="rId2"/>
          <a:stretch>
            <a:fillRect/>
          </a:stretch>
        </p:blipFill>
        <p:spPr>
          <a:xfrm>
            <a:off x="159864" y="2167483"/>
            <a:ext cx="4914900" cy="1011864"/>
          </a:xfrm>
          <a:prstGeom prst="rect">
            <a:avLst/>
          </a:prstGeom>
        </p:spPr>
      </p:pic>
      <p:sp>
        <p:nvSpPr>
          <p:cNvPr id="10" name="Textfeld 9">
            <a:extLst>
              <a:ext uri="{FF2B5EF4-FFF2-40B4-BE49-F238E27FC236}">
                <a16:creationId xmlns:a16="http://schemas.microsoft.com/office/drawing/2014/main" id="{C1138A07-9F3C-15D2-2505-78691492E5FC}"/>
              </a:ext>
            </a:extLst>
          </p:cNvPr>
          <p:cNvSpPr txBox="1"/>
          <p:nvPr/>
        </p:nvSpPr>
        <p:spPr>
          <a:xfrm>
            <a:off x="6977800" y="6131581"/>
            <a:ext cx="1791627" cy="261610"/>
          </a:xfrm>
          <a:prstGeom prst="rect">
            <a:avLst/>
          </a:prstGeom>
          <a:noFill/>
        </p:spPr>
        <p:txBody>
          <a:bodyPr wrap="square">
            <a:spAutoFit/>
          </a:bodyPr>
          <a:lstStyle/>
          <a:p>
            <a:r>
              <a:rPr lang="en-GB" sz="1100" dirty="0"/>
              <a:t>© DLR, CC-BY 3.0</a:t>
            </a:r>
          </a:p>
        </p:txBody>
      </p:sp>
      <p:pic>
        <p:nvPicPr>
          <p:cNvPr id="16" name="Grafik 15" descr="Ein Bild, das Text, Mann, Person, Wand enthält.&#10;&#10;Automatisch generierte Beschreibung">
            <a:extLst>
              <a:ext uri="{FF2B5EF4-FFF2-40B4-BE49-F238E27FC236}">
                <a16:creationId xmlns:a16="http://schemas.microsoft.com/office/drawing/2014/main" id="{C8BA198D-B39E-CB26-E7E8-8BC56B962268}"/>
              </a:ext>
            </a:extLst>
          </p:cNvPr>
          <p:cNvPicPr>
            <a:picLocks noChangeAspect="1"/>
          </p:cNvPicPr>
          <p:nvPr/>
        </p:nvPicPr>
        <p:blipFill>
          <a:blip r:embed="rId3"/>
          <a:stretch>
            <a:fillRect/>
          </a:stretch>
        </p:blipFill>
        <p:spPr>
          <a:xfrm>
            <a:off x="7072940" y="3422094"/>
            <a:ext cx="1891570" cy="2663660"/>
          </a:xfrm>
          <a:prstGeom prst="rect">
            <a:avLst/>
          </a:prstGeom>
        </p:spPr>
      </p:pic>
      <p:sp>
        <p:nvSpPr>
          <p:cNvPr id="20" name="Textfeld 19">
            <a:extLst>
              <a:ext uri="{FF2B5EF4-FFF2-40B4-BE49-F238E27FC236}">
                <a16:creationId xmlns:a16="http://schemas.microsoft.com/office/drawing/2014/main" id="{B210CA5A-84DC-E4C6-D0CF-9D3A602D6367}"/>
              </a:ext>
            </a:extLst>
          </p:cNvPr>
          <p:cNvSpPr txBox="1"/>
          <p:nvPr/>
        </p:nvSpPr>
        <p:spPr>
          <a:xfrm>
            <a:off x="9079858" y="5762589"/>
            <a:ext cx="1342034" cy="646331"/>
          </a:xfrm>
          <a:prstGeom prst="rect">
            <a:avLst/>
          </a:prstGeom>
          <a:noFill/>
        </p:spPr>
        <p:txBody>
          <a:bodyPr wrap="none" rtlCol="0">
            <a:spAutoFit/>
          </a:bodyPr>
          <a:lstStyle/>
          <a:p>
            <a:r>
              <a:rPr lang="de-DE" dirty="0"/>
              <a:t>1862 – 1951</a:t>
            </a:r>
          </a:p>
          <a:p>
            <a:endParaRPr lang="en-GB" dirty="0"/>
          </a:p>
        </p:txBody>
      </p:sp>
      <p:pic>
        <p:nvPicPr>
          <p:cNvPr id="24" name="Grafik 23" descr="Ein Bild, das Person, Mann, Anzug, darstellend enthält.&#10;&#10;Automatisch generierte Beschreibung">
            <a:extLst>
              <a:ext uri="{FF2B5EF4-FFF2-40B4-BE49-F238E27FC236}">
                <a16:creationId xmlns:a16="http://schemas.microsoft.com/office/drawing/2014/main" id="{0FF57EB4-6CB2-7801-75B0-DEFE223F7BFA}"/>
              </a:ext>
            </a:extLst>
          </p:cNvPr>
          <p:cNvPicPr>
            <a:picLocks noChangeAspect="1"/>
          </p:cNvPicPr>
          <p:nvPr/>
        </p:nvPicPr>
        <p:blipFill>
          <a:blip r:embed="rId4"/>
          <a:stretch>
            <a:fillRect/>
          </a:stretch>
        </p:blipFill>
        <p:spPr>
          <a:xfrm>
            <a:off x="324602" y="3405147"/>
            <a:ext cx="1962621" cy="2594651"/>
          </a:xfrm>
          <a:prstGeom prst="rect">
            <a:avLst/>
          </a:prstGeom>
        </p:spPr>
      </p:pic>
      <p:sp>
        <p:nvSpPr>
          <p:cNvPr id="28" name="Textfeld 27">
            <a:extLst>
              <a:ext uri="{FF2B5EF4-FFF2-40B4-BE49-F238E27FC236}">
                <a16:creationId xmlns:a16="http://schemas.microsoft.com/office/drawing/2014/main" id="{81FE5AB2-2116-530F-514A-B337F422F8F6}"/>
              </a:ext>
            </a:extLst>
          </p:cNvPr>
          <p:cNvSpPr txBox="1"/>
          <p:nvPr/>
        </p:nvSpPr>
        <p:spPr>
          <a:xfrm>
            <a:off x="291616" y="6068718"/>
            <a:ext cx="1421090" cy="261610"/>
          </a:xfrm>
          <a:prstGeom prst="rect">
            <a:avLst/>
          </a:prstGeom>
          <a:noFill/>
        </p:spPr>
        <p:txBody>
          <a:bodyPr wrap="square">
            <a:spAutoFit/>
          </a:bodyPr>
          <a:lstStyle/>
          <a:p>
            <a:r>
              <a:rPr lang="en-GB" sz="1100" dirty="0"/>
              <a:t>© CC-BY-SA-4.0</a:t>
            </a:r>
          </a:p>
        </p:txBody>
      </p:sp>
      <p:pic>
        <p:nvPicPr>
          <p:cNvPr id="30" name="Grafik 29">
            <a:extLst>
              <a:ext uri="{FF2B5EF4-FFF2-40B4-BE49-F238E27FC236}">
                <a16:creationId xmlns:a16="http://schemas.microsoft.com/office/drawing/2014/main" id="{2FCD390F-9D6F-C9B5-F599-F31450090888}"/>
              </a:ext>
            </a:extLst>
          </p:cNvPr>
          <p:cNvPicPr>
            <a:picLocks noChangeAspect="1"/>
          </p:cNvPicPr>
          <p:nvPr/>
        </p:nvPicPr>
        <p:blipFill>
          <a:blip r:embed="rId5"/>
          <a:stretch>
            <a:fillRect/>
          </a:stretch>
        </p:blipFill>
        <p:spPr>
          <a:xfrm>
            <a:off x="5074764" y="1977962"/>
            <a:ext cx="6531907" cy="1390907"/>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D51B48AF-B718-8445-9D42-71ECE2BD7A96}"/>
              </a:ext>
            </a:extLst>
          </p:cNvPr>
          <p:cNvPicPr>
            <a:picLocks noChangeAspect="1"/>
          </p:cNvPicPr>
          <p:nvPr/>
        </p:nvPicPr>
        <p:blipFill>
          <a:blip r:embed="rId6"/>
          <a:stretch>
            <a:fillRect/>
          </a:stretch>
        </p:blipFill>
        <p:spPr>
          <a:xfrm>
            <a:off x="3200662" y="3429001"/>
            <a:ext cx="1347938" cy="2132814"/>
          </a:xfrm>
          <a:prstGeom prst="rect">
            <a:avLst/>
          </a:prstGeom>
        </p:spPr>
      </p:pic>
    </p:spTree>
    <p:extLst>
      <p:ext uri="{BB962C8B-B14F-4D97-AF65-F5344CB8AC3E}">
        <p14:creationId xmlns:p14="http://schemas.microsoft.com/office/powerpoint/2010/main" val="316978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D545FC98-53D5-A93D-B49F-A2FB0D83C02E}"/>
              </a:ext>
            </a:extLst>
          </p:cNvPr>
          <p:cNvSpPr txBox="1"/>
          <p:nvPr/>
        </p:nvSpPr>
        <p:spPr>
          <a:xfrm>
            <a:off x="6623336" y="3345744"/>
            <a:ext cx="5169595" cy="1323439"/>
          </a:xfrm>
          <a:prstGeom prst="rect">
            <a:avLst/>
          </a:prstGeom>
          <a:noFill/>
        </p:spPr>
        <p:txBody>
          <a:bodyPr wrap="square">
            <a:spAutoFit/>
          </a:bodyPr>
          <a:lstStyle/>
          <a:p>
            <a:r>
              <a:rPr lang="en-GB" sz="1600" dirty="0"/>
              <a:t>For the flow form with discrete vortex formations and certain periods, the phenomenon of the "vortex street" provides a characteristic example, which occurs during the movement of an infinitely extended cylinder in a liquid, and whose stability I have proved in an earlier work.</a:t>
            </a:r>
          </a:p>
        </p:txBody>
      </p:sp>
      <p:sp>
        <p:nvSpPr>
          <p:cNvPr id="13" name="Textfeld 12">
            <a:extLst>
              <a:ext uri="{FF2B5EF4-FFF2-40B4-BE49-F238E27FC236}">
                <a16:creationId xmlns:a16="http://schemas.microsoft.com/office/drawing/2014/main" id="{2CA2AE2B-3DFE-D3E2-4910-56364A8DBEC2}"/>
              </a:ext>
            </a:extLst>
          </p:cNvPr>
          <p:cNvSpPr txBox="1"/>
          <p:nvPr/>
        </p:nvSpPr>
        <p:spPr>
          <a:xfrm>
            <a:off x="2994189" y="5776912"/>
            <a:ext cx="1342034" cy="646331"/>
          </a:xfrm>
          <a:prstGeom prst="rect">
            <a:avLst/>
          </a:prstGeom>
          <a:noFill/>
        </p:spPr>
        <p:txBody>
          <a:bodyPr wrap="none" rtlCol="0">
            <a:spAutoFit/>
          </a:bodyPr>
          <a:lstStyle/>
          <a:p>
            <a:r>
              <a:rPr lang="de-DE" dirty="0"/>
              <a:t>1881 – 1963</a:t>
            </a:r>
          </a:p>
          <a:p>
            <a:endParaRPr lang="en-GB" dirty="0"/>
          </a:p>
        </p:txBody>
      </p:sp>
      <p:pic>
        <p:nvPicPr>
          <p:cNvPr id="7" name="Grafik 6" descr="Ein Bild, das Text, ClipArt enthält.&#10;&#10;Automatisch generierte Beschreibung">
            <a:extLst>
              <a:ext uri="{FF2B5EF4-FFF2-40B4-BE49-F238E27FC236}">
                <a16:creationId xmlns:a16="http://schemas.microsoft.com/office/drawing/2014/main" id="{A599A86C-8388-E5BD-FAF5-20BB79436586}"/>
              </a:ext>
            </a:extLst>
          </p:cNvPr>
          <p:cNvPicPr>
            <a:picLocks noChangeAspect="1"/>
          </p:cNvPicPr>
          <p:nvPr/>
        </p:nvPicPr>
        <p:blipFill>
          <a:blip r:embed="rId2"/>
          <a:stretch>
            <a:fillRect/>
          </a:stretch>
        </p:blipFill>
        <p:spPr>
          <a:xfrm>
            <a:off x="879178" y="6205403"/>
            <a:ext cx="158046" cy="158046"/>
          </a:xfrm>
          <a:prstGeom prst="rect">
            <a:avLst/>
          </a:prstGeom>
        </p:spPr>
      </p:pic>
      <p:pic>
        <p:nvPicPr>
          <p:cNvPr id="10" name="Grafik 9">
            <a:extLst>
              <a:ext uri="{FF2B5EF4-FFF2-40B4-BE49-F238E27FC236}">
                <a16:creationId xmlns:a16="http://schemas.microsoft.com/office/drawing/2014/main" id="{AEB64E86-4837-CABA-36B2-385B13E3D4C2}"/>
              </a:ext>
            </a:extLst>
          </p:cNvPr>
          <p:cNvPicPr>
            <a:picLocks noChangeAspect="1"/>
          </p:cNvPicPr>
          <p:nvPr/>
        </p:nvPicPr>
        <p:blipFill>
          <a:blip r:embed="rId3"/>
          <a:stretch>
            <a:fillRect/>
          </a:stretch>
        </p:blipFill>
        <p:spPr>
          <a:xfrm>
            <a:off x="6623337" y="2294130"/>
            <a:ext cx="5100529" cy="826277"/>
          </a:xfrm>
          <a:prstGeom prst="rect">
            <a:avLst/>
          </a:prstGeom>
        </p:spPr>
      </p:pic>
      <p:pic>
        <p:nvPicPr>
          <p:cNvPr id="16" name="Grafik 15">
            <a:extLst>
              <a:ext uri="{FF2B5EF4-FFF2-40B4-BE49-F238E27FC236}">
                <a16:creationId xmlns:a16="http://schemas.microsoft.com/office/drawing/2014/main" id="{2310DD25-2971-D339-6846-156E2FDCDA33}"/>
              </a:ext>
            </a:extLst>
          </p:cNvPr>
          <p:cNvPicPr>
            <a:picLocks noChangeAspect="1"/>
          </p:cNvPicPr>
          <p:nvPr/>
        </p:nvPicPr>
        <p:blipFill>
          <a:blip r:embed="rId4"/>
          <a:stretch>
            <a:fillRect/>
          </a:stretch>
        </p:blipFill>
        <p:spPr>
          <a:xfrm>
            <a:off x="243630" y="2153119"/>
            <a:ext cx="5852369" cy="1108297"/>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985A987A-1312-32FC-5E2F-8C8EE7165165}"/>
              </a:ext>
            </a:extLst>
          </p:cNvPr>
          <p:cNvPicPr>
            <a:picLocks noChangeAspect="1"/>
          </p:cNvPicPr>
          <p:nvPr/>
        </p:nvPicPr>
        <p:blipFill>
          <a:blip r:embed="rId5"/>
          <a:stretch>
            <a:fillRect/>
          </a:stretch>
        </p:blipFill>
        <p:spPr>
          <a:xfrm>
            <a:off x="4610450" y="3445764"/>
            <a:ext cx="1619250" cy="2600325"/>
          </a:xfrm>
          <a:prstGeom prst="rect">
            <a:avLst/>
          </a:prstGeom>
        </p:spPr>
      </p:pic>
      <p:pic>
        <p:nvPicPr>
          <p:cNvPr id="20" name="Grafik 19" descr="Ein Bild, das Text, Mann, drinnen, darstellend enthält.&#10;&#10;Automatisch generierte Beschreibung">
            <a:extLst>
              <a:ext uri="{FF2B5EF4-FFF2-40B4-BE49-F238E27FC236}">
                <a16:creationId xmlns:a16="http://schemas.microsoft.com/office/drawing/2014/main" id="{B9F482D0-1754-8644-8E63-82A5A2E9ABDD}"/>
              </a:ext>
            </a:extLst>
          </p:cNvPr>
          <p:cNvPicPr>
            <a:picLocks noChangeAspect="1"/>
          </p:cNvPicPr>
          <p:nvPr/>
        </p:nvPicPr>
        <p:blipFill>
          <a:blip r:embed="rId6"/>
          <a:stretch>
            <a:fillRect/>
          </a:stretch>
        </p:blipFill>
        <p:spPr>
          <a:xfrm>
            <a:off x="865007" y="3445764"/>
            <a:ext cx="2044805" cy="2654314"/>
          </a:xfrm>
          <a:prstGeom prst="rect">
            <a:avLst/>
          </a:prstGeom>
        </p:spPr>
      </p:pic>
      <p:pic>
        <p:nvPicPr>
          <p:cNvPr id="22" name="Grafik 21">
            <a:extLst>
              <a:ext uri="{FF2B5EF4-FFF2-40B4-BE49-F238E27FC236}">
                <a16:creationId xmlns:a16="http://schemas.microsoft.com/office/drawing/2014/main" id="{F6219467-97F5-2AD8-5F27-A924367F8AEE}"/>
              </a:ext>
            </a:extLst>
          </p:cNvPr>
          <p:cNvPicPr>
            <a:picLocks noChangeAspect="1"/>
          </p:cNvPicPr>
          <p:nvPr/>
        </p:nvPicPr>
        <p:blipFill>
          <a:blip r:embed="rId7"/>
          <a:stretch>
            <a:fillRect/>
          </a:stretch>
        </p:blipFill>
        <p:spPr>
          <a:xfrm>
            <a:off x="6732270" y="4721979"/>
            <a:ext cx="2705100" cy="1520210"/>
          </a:xfrm>
          <a:prstGeom prst="rect">
            <a:avLst/>
          </a:prstGeom>
        </p:spPr>
      </p:pic>
      <p:sp>
        <p:nvSpPr>
          <p:cNvPr id="23" name="Textfeld 22">
            <a:extLst>
              <a:ext uri="{FF2B5EF4-FFF2-40B4-BE49-F238E27FC236}">
                <a16:creationId xmlns:a16="http://schemas.microsoft.com/office/drawing/2014/main" id="{8838E89F-65B7-7BDE-AAB8-CD0398F2D9C1}"/>
              </a:ext>
            </a:extLst>
          </p:cNvPr>
          <p:cNvSpPr txBox="1"/>
          <p:nvPr/>
        </p:nvSpPr>
        <p:spPr>
          <a:xfrm>
            <a:off x="9585851" y="6022816"/>
            <a:ext cx="1421090" cy="261610"/>
          </a:xfrm>
          <a:prstGeom prst="rect">
            <a:avLst/>
          </a:prstGeom>
          <a:noFill/>
        </p:spPr>
        <p:txBody>
          <a:bodyPr wrap="square">
            <a:spAutoFit/>
          </a:bodyPr>
          <a:lstStyle/>
          <a:p>
            <a:r>
              <a:rPr lang="en-GB" sz="1100" dirty="0"/>
              <a:t>© NASA, GFSC</a:t>
            </a:r>
          </a:p>
        </p:txBody>
      </p:sp>
    </p:spTree>
    <p:extLst>
      <p:ext uri="{BB962C8B-B14F-4D97-AF65-F5344CB8AC3E}">
        <p14:creationId xmlns:p14="http://schemas.microsoft.com/office/powerpoint/2010/main" val="127841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2857089" y="5223476"/>
            <a:ext cx="1342034" cy="646331"/>
          </a:xfrm>
          <a:prstGeom prst="rect">
            <a:avLst/>
          </a:prstGeom>
          <a:noFill/>
        </p:spPr>
        <p:txBody>
          <a:bodyPr wrap="none" rtlCol="0">
            <a:spAutoFit/>
          </a:bodyPr>
          <a:lstStyle/>
          <a:p>
            <a:r>
              <a:rPr lang="de-DE" dirty="0"/>
              <a:t>1842 – 1912</a:t>
            </a:r>
          </a:p>
          <a:p>
            <a:endParaRPr lang="en-GB" dirty="0"/>
          </a:p>
        </p:txBody>
      </p:sp>
      <p:pic>
        <p:nvPicPr>
          <p:cNvPr id="17" name="Grafik 16" descr="Ein Bild, das Text, ClipArt enthält.&#10;&#10;Automatisch generierte Beschreibung">
            <a:extLst>
              <a:ext uri="{FF2B5EF4-FFF2-40B4-BE49-F238E27FC236}">
                <a16:creationId xmlns:a16="http://schemas.microsoft.com/office/drawing/2014/main" id="{6B241420-9D45-C3C1-20C7-F3F2A5146A58}"/>
              </a:ext>
            </a:extLst>
          </p:cNvPr>
          <p:cNvPicPr>
            <a:picLocks noChangeAspect="1"/>
          </p:cNvPicPr>
          <p:nvPr/>
        </p:nvPicPr>
        <p:blipFill>
          <a:blip r:embed="rId3"/>
          <a:stretch>
            <a:fillRect/>
          </a:stretch>
        </p:blipFill>
        <p:spPr>
          <a:xfrm>
            <a:off x="2952684" y="5960182"/>
            <a:ext cx="131766" cy="131766"/>
          </a:xfrm>
          <a:prstGeom prst="rect">
            <a:avLst/>
          </a:prstGeom>
        </p:spPr>
      </p:pic>
      <p:pic>
        <p:nvPicPr>
          <p:cNvPr id="4" name="Grafik 3">
            <a:extLst>
              <a:ext uri="{FF2B5EF4-FFF2-40B4-BE49-F238E27FC236}">
                <a16:creationId xmlns:a16="http://schemas.microsoft.com/office/drawing/2014/main" id="{A122C829-F71B-1BAB-3986-4BE1DF52EEB3}"/>
              </a:ext>
            </a:extLst>
          </p:cNvPr>
          <p:cNvPicPr>
            <a:picLocks noChangeAspect="1"/>
          </p:cNvPicPr>
          <p:nvPr/>
        </p:nvPicPr>
        <p:blipFill>
          <a:blip r:embed="rId4"/>
          <a:stretch>
            <a:fillRect/>
          </a:stretch>
        </p:blipFill>
        <p:spPr>
          <a:xfrm>
            <a:off x="1011024" y="1871518"/>
            <a:ext cx="6624216" cy="1740057"/>
          </a:xfrm>
          <a:prstGeom prst="rect">
            <a:avLst/>
          </a:prstGeom>
        </p:spPr>
      </p:pic>
      <p:pic>
        <p:nvPicPr>
          <p:cNvPr id="10" name="Grafik 9" descr="Ein Bild, das Text, Mann enthält.&#10;&#10;Automatisch generierte Beschreibung">
            <a:extLst>
              <a:ext uri="{FF2B5EF4-FFF2-40B4-BE49-F238E27FC236}">
                <a16:creationId xmlns:a16="http://schemas.microsoft.com/office/drawing/2014/main" id="{C7EAFCE5-7A65-A7A4-A017-F5B5BADB8242}"/>
              </a:ext>
            </a:extLst>
          </p:cNvPr>
          <p:cNvPicPr>
            <a:picLocks noChangeAspect="1"/>
          </p:cNvPicPr>
          <p:nvPr/>
        </p:nvPicPr>
        <p:blipFill>
          <a:blip r:embed="rId5"/>
          <a:stretch>
            <a:fillRect/>
          </a:stretch>
        </p:blipFill>
        <p:spPr>
          <a:xfrm>
            <a:off x="362624" y="3120902"/>
            <a:ext cx="2385596" cy="3045442"/>
          </a:xfrm>
          <a:prstGeom prst="rect">
            <a:avLst/>
          </a:prstGeom>
        </p:spPr>
      </p:pic>
      <p:pic>
        <p:nvPicPr>
          <p:cNvPr id="16" name="Grafik 15">
            <a:extLst>
              <a:ext uri="{FF2B5EF4-FFF2-40B4-BE49-F238E27FC236}">
                <a16:creationId xmlns:a16="http://schemas.microsoft.com/office/drawing/2014/main" id="{B76D24C0-75FA-F082-E386-691812B3D2FF}"/>
              </a:ext>
            </a:extLst>
          </p:cNvPr>
          <p:cNvPicPr>
            <a:picLocks noChangeAspect="1"/>
          </p:cNvPicPr>
          <p:nvPr/>
        </p:nvPicPr>
        <p:blipFill>
          <a:blip r:embed="rId6"/>
          <a:stretch>
            <a:fillRect/>
          </a:stretch>
        </p:blipFill>
        <p:spPr>
          <a:xfrm>
            <a:off x="5845136" y="3120902"/>
            <a:ext cx="5984240" cy="1733807"/>
          </a:xfrm>
          <a:prstGeom prst="rect">
            <a:avLst/>
          </a:prstGeom>
        </p:spPr>
      </p:pic>
      <p:pic>
        <p:nvPicPr>
          <p:cNvPr id="19" name="Grafik 18">
            <a:extLst>
              <a:ext uri="{FF2B5EF4-FFF2-40B4-BE49-F238E27FC236}">
                <a16:creationId xmlns:a16="http://schemas.microsoft.com/office/drawing/2014/main" id="{1CA5F18B-F9F8-ECAF-9A46-4836164D94F9}"/>
              </a:ext>
            </a:extLst>
          </p:cNvPr>
          <p:cNvPicPr>
            <a:picLocks noChangeAspect="1"/>
          </p:cNvPicPr>
          <p:nvPr/>
        </p:nvPicPr>
        <p:blipFill>
          <a:blip r:embed="rId7"/>
          <a:stretch>
            <a:fillRect/>
          </a:stretch>
        </p:blipFill>
        <p:spPr>
          <a:xfrm>
            <a:off x="5939050" y="5381948"/>
            <a:ext cx="5890326" cy="1184360"/>
          </a:xfrm>
          <a:prstGeom prst="rect">
            <a:avLst/>
          </a:prstGeom>
        </p:spPr>
      </p:pic>
      <p:sp>
        <p:nvSpPr>
          <p:cNvPr id="20" name="Textfeld 19">
            <a:extLst>
              <a:ext uri="{FF2B5EF4-FFF2-40B4-BE49-F238E27FC236}">
                <a16:creationId xmlns:a16="http://schemas.microsoft.com/office/drawing/2014/main" id="{63ACA56E-6686-B9E0-5295-19112D237558}"/>
              </a:ext>
            </a:extLst>
          </p:cNvPr>
          <p:cNvSpPr txBox="1"/>
          <p:nvPr/>
        </p:nvSpPr>
        <p:spPr>
          <a:xfrm>
            <a:off x="9181689" y="2660032"/>
            <a:ext cx="1830245" cy="646331"/>
          </a:xfrm>
          <a:prstGeom prst="rect">
            <a:avLst/>
          </a:prstGeom>
          <a:noFill/>
        </p:spPr>
        <p:txBody>
          <a:bodyPr wrap="none" rtlCol="0">
            <a:spAutoFit/>
          </a:bodyPr>
          <a:lstStyle/>
          <a:p>
            <a:r>
              <a:rPr lang="de-DE" dirty="0"/>
              <a:t>Reynolds </a:t>
            </a:r>
            <a:r>
              <a:rPr lang="de-DE" dirty="0" err="1"/>
              <a:t>number</a:t>
            </a:r>
            <a:endParaRPr lang="de-DE" dirty="0"/>
          </a:p>
          <a:p>
            <a:endParaRPr lang="en-GB" dirty="0"/>
          </a:p>
        </p:txBody>
      </p:sp>
      <p:sp>
        <p:nvSpPr>
          <p:cNvPr id="21" name="Textfeld 20">
            <a:extLst>
              <a:ext uri="{FF2B5EF4-FFF2-40B4-BE49-F238E27FC236}">
                <a16:creationId xmlns:a16="http://schemas.microsoft.com/office/drawing/2014/main" id="{0142CCCC-08E0-E086-5558-73BD40DDC7C7}"/>
              </a:ext>
            </a:extLst>
          </p:cNvPr>
          <p:cNvSpPr txBox="1"/>
          <p:nvPr/>
        </p:nvSpPr>
        <p:spPr>
          <a:xfrm>
            <a:off x="3090660" y="5810621"/>
            <a:ext cx="1421090" cy="430887"/>
          </a:xfrm>
          <a:prstGeom prst="rect">
            <a:avLst/>
          </a:prstGeom>
          <a:noFill/>
        </p:spPr>
        <p:txBody>
          <a:bodyPr wrap="square">
            <a:spAutoFit/>
          </a:bodyPr>
          <a:lstStyle/>
          <a:p>
            <a:r>
              <a:rPr lang="en-GB" sz="1100" dirty="0"/>
              <a:t>not Germany and Switzerland</a:t>
            </a:r>
          </a:p>
        </p:txBody>
      </p:sp>
      <p:sp>
        <p:nvSpPr>
          <p:cNvPr id="22" name="Textfeld 21">
            <a:extLst>
              <a:ext uri="{FF2B5EF4-FFF2-40B4-BE49-F238E27FC236}">
                <a16:creationId xmlns:a16="http://schemas.microsoft.com/office/drawing/2014/main" id="{BDEB6744-7DB1-3BD3-41C8-E504AB8F98A4}"/>
              </a:ext>
            </a:extLst>
          </p:cNvPr>
          <p:cNvSpPr txBox="1"/>
          <p:nvPr/>
        </p:nvSpPr>
        <p:spPr>
          <a:xfrm>
            <a:off x="530672" y="6199461"/>
            <a:ext cx="5663367" cy="923330"/>
          </a:xfrm>
          <a:prstGeom prst="rect">
            <a:avLst/>
          </a:prstGeom>
          <a:noFill/>
        </p:spPr>
        <p:txBody>
          <a:bodyPr wrap="square" rtlCol="0">
            <a:spAutoFit/>
          </a:bodyPr>
          <a:lstStyle/>
          <a:p>
            <a:r>
              <a:rPr lang="en-GB" sz="1200" dirty="0">
                <a:latin typeface="Calibri" panose="020F0502020204030204" pitchFamily="34" charset="0"/>
              </a:rPr>
              <a:t>Reynolds O  (1895) On the dynamical theory of turbulent incompressible viscous fluids and the determination of the criterion. Phil Trans R Soc London. A 186:123-164  https://</a:t>
            </a:r>
            <a:r>
              <a:rPr lang="en-GB" sz="1200" dirty="0" err="1">
                <a:latin typeface="Calibri" panose="020F0502020204030204" pitchFamily="34" charset="0"/>
              </a:rPr>
              <a:t>doi.org</a:t>
            </a:r>
            <a:r>
              <a:rPr lang="en-GB" sz="1200" dirty="0">
                <a:latin typeface="Calibri" panose="020F0502020204030204" pitchFamily="34" charset="0"/>
              </a:rPr>
              <a:t>/10.1098/rsta.1895.0004</a:t>
            </a:r>
          </a:p>
          <a:p>
            <a:endParaRPr lang="en-GB" dirty="0"/>
          </a:p>
        </p:txBody>
      </p:sp>
      <p:sp>
        <p:nvSpPr>
          <p:cNvPr id="23" name="Textfeld 22">
            <a:extLst>
              <a:ext uri="{FF2B5EF4-FFF2-40B4-BE49-F238E27FC236}">
                <a16:creationId xmlns:a16="http://schemas.microsoft.com/office/drawing/2014/main" id="{4F50B906-606B-148D-E294-4E492D938941}"/>
              </a:ext>
            </a:extLst>
          </p:cNvPr>
          <p:cNvSpPr txBox="1"/>
          <p:nvPr/>
        </p:nvSpPr>
        <p:spPr>
          <a:xfrm>
            <a:off x="9181689" y="4992413"/>
            <a:ext cx="2483950" cy="646331"/>
          </a:xfrm>
          <a:prstGeom prst="rect">
            <a:avLst/>
          </a:prstGeom>
          <a:noFill/>
        </p:spPr>
        <p:txBody>
          <a:bodyPr wrap="none" rtlCol="0">
            <a:spAutoFit/>
          </a:bodyPr>
          <a:lstStyle/>
          <a:p>
            <a:r>
              <a:rPr lang="de-DE" dirty="0"/>
              <a:t>Reynolds </a:t>
            </a:r>
            <a:r>
              <a:rPr lang="de-DE" dirty="0" err="1"/>
              <a:t>decomposition</a:t>
            </a:r>
            <a:endParaRPr lang="de-DE" dirty="0"/>
          </a:p>
          <a:p>
            <a:endParaRPr lang="en-GB" dirty="0"/>
          </a:p>
        </p:txBody>
      </p:sp>
      <p:pic>
        <p:nvPicPr>
          <p:cNvPr id="2" name="Picture 2" descr="Buch - Kostenlose bildung Icons">
            <a:extLst>
              <a:ext uri="{FF2B5EF4-FFF2-40B4-BE49-F238E27FC236}">
                <a16:creationId xmlns:a16="http://schemas.microsoft.com/office/drawing/2014/main" id="{250FF5C3-053C-0566-3CA3-47E0247B71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356137"/>
            <a:ext cx="580041" cy="3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06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3822292" y="5889769"/>
            <a:ext cx="1400704" cy="923330"/>
          </a:xfrm>
          <a:prstGeom prst="rect">
            <a:avLst/>
          </a:prstGeom>
          <a:noFill/>
        </p:spPr>
        <p:txBody>
          <a:bodyPr wrap="none" rtlCol="0">
            <a:spAutoFit/>
          </a:bodyPr>
          <a:lstStyle/>
          <a:p>
            <a:r>
              <a:rPr lang="de-DE" dirty="0"/>
              <a:t>Erich Barkow</a:t>
            </a:r>
          </a:p>
          <a:p>
            <a:r>
              <a:rPr lang="de-DE" dirty="0"/>
              <a:t>1882 – 1923</a:t>
            </a:r>
          </a:p>
          <a:p>
            <a:endParaRPr lang="en-GB" dirty="0"/>
          </a:p>
        </p:txBody>
      </p:sp>
      <p:pic>
        <p:nvPicPr>
          <p:cNvPr id="17" name="Grafik 16" descr="Ein Bild, das Text, ClipArt enthält.&#10;&#10;Automatisch generierte Beschreibung">
            <a:extLst>
              <a:ext uri="{FF2B5EF4-FFF2-40B4-BE49-F238E27FC236}">
                <a16:creationId xmlns:a16="http://schemas.microsoft.com/office/drawing/2014/main" id="{6B241420-9D45-C3C1-20C7-F3F2A5146A58}"/>
              </a:ext>
            </a:extLst>
          </p:cNvPr>
          <p:cNvPicPr>
            <a:picLocks noChangeAspect="1"/>
          </p:cNvPicPr>
          <p:nvPr/>
        </p:nvPicPr>
        <p:blipFill>
          <a:blip r:embed="rId3"/>
          <a:stretch>
            <a:fillRect/>
          </a:stretch>
        </p:blipFill>
        <p:spPr>
          <a:xfrm>
            <a:off x="2952684" y="5960182"/>
            <a:ext cx="131766" cy="131766"/>
          </a:xfrm>
          <a:prstGeom prst="rect">
            <a:avLst/>
          </a:prstGeom>
        </p:spPr>
      </p:pic>
      <p:sp>
        <p:nvSpPr>
          <p:cNvPr id="20" name="Textfeld 19">
            <a:extLst>
              <a:ext uri="{FF2B5EF4-FFF2-40B4-BE49-F238E27FC236}">
                <a16:creationId xmlns:a16="http://schemas.microsoft.com/office/drawing/2014/main" id="{63ACA56E-6686-B9E0-5295-19112D237558}"/>
              </a:ext>
            </a:extLst>
          </p:cNvPr>
          <p:cNvSpPr txBox="1"/>
          <p:nvPr/>
        </p:nvSpPr>
        <p:spPr>
          <a:xfrm>
            <a:off x="8197919" y="3335581"/>
            <a:ext cx="3487612" cy="2031325"/>
          </a:xfrm>
          <a:prstGeom prst="rect">
            <a:avLst/>
          </a:prstGeom>
          <a:noFill/>
        </p:spPr>
        <p:txBody>
          <a:bodyPr wrap="square" rtlCol="0">
            <a:spAutoFit/>
          </a:bodyPr>
          <a:lstStyle/>
          <a:p>
            <a:r>
              <a:rPr lang="en-GB" dirty="0"/>
              <a:t>The curves clearly show how variable an </a:t>
            </a:r>
            <a:r>
              <a:rPr lang="en-GB" b="1" dirty="0">
                <a:solidFill>
                  <a:srgbClr val="FF0000"/>
                </a:solidFill>
              </a:rPr>
              <a:t>element of wind turbulence </a:t>
            </a:r>
            <a:r>
              <a:rPr lang="en-GB" dirty="0"/>
              <a:t>is. Also one can read from this representation the already known fact that directional fluctuations and wind speed go parallel at rough observation.</a:t>
            </a:r>
          </a:p>
        </p:txBody>
      </p:sp>
      <p:sp>
        <p:nvSpPr>
          <p:cNvPr id="23" name="Textfeld 22">
            <a:extLst>
              <a:ext uri="{FF2B5EF4-FFF2-40B4-BE49-F238E27FC236}">
                <a16:creationId xmlns:a16="http://schemas.microsoft.com/office/drawing/2014/main" id="{4F50B906-606B-148D-E294-4E492D938941}"/>
              </a:ext>
            </a:extLst>
          </p:cNvPr>
          <p:cNvSpPr txBox="1"/>
          <p:nvPr/>
        </p:nvSpPr>
        <p:spPr>
          <a:xfrm>
            <a:off x="3671019" y="4477736"/>
            <a:ext cx="3785763" cy="1477328"/>
          </a:xfrm>
          <a:prstGeom prst="rect">
            <a:avLst/>
          </a:prstGeom>
          <a:noFill/>
        </p:spPr>
        <p:txBody>
          <a:bodyPr wrap="square" rtlCol="0">
            <a:spAutoFit/>
          </a:bodyPr>
          <a:lstStyle/>
          <a:p>
            <a:r>
              <a:rPr lang="en-GB" dirty="0"/>
              <a:t>During 9 months in 1911/1912 the “Deutschland” trapped in the ice of the Weddell Sea. Erich </a:t>
            </a:r>
            <a:r>
              <a:rPr lang="en-GB" dirty="0" err="1"/>
              <a:t>Barkow</a:t>
            </a:r>
            <a:r>
              <a:rPr lang="en-GB" dirty="0"/>
              <a:t> studied during this time the wind recordings at the Potsdam Observatory.</a:t>
            </a:r>
          </a:p>
        </p:txBody>
      </p:sp>
      <p:pic>
        <p:nvPicPr>
          <p:cNvPr id="3" name="Grafik 2" descr="Ein Bild, das Text enthält.&#10;&#10;Automatisch generierte Beschreibung">
            <a:extLst>
              <a:ext uri="{FF2B5EF4-FFF2-40B4-BE49-F238E27FC236}">
                <a16:creationId xmlns:a16="http://schemas.microsoft.com/office/drawing/2014/main" id="{D3806B37-9B8E-370A-CCC8-D310DD25D37B}"/>
              </a:ext>
            </a:extLst>
          </p:cNvPr>
          <p:cNvPicPr>
            <a:picLocks noChangeAspect="1"/>
          </p:cNvPicPr>
          <p:nvPr/>
        </p:nvPicPr>
        <p:blipFill>
          <a:blip r:embed="rId4"/>
          <a:stretch>
            <a:fillRect/>
          </a:stretch>
        </p:blipFill>
        <p:spPr>
          <a:xfrm>
            <a:off x="349085" y="1944165"/>
            <a:ext cx="3070389" cy="4699575"/>
          </a:xfrm>
          <a:prstGeom prst="rect">
            <a:avLst/>
          </a:prstGeom>
        </p:spPr>
      </p:pic>
      <p:pic>
        <p:nvPicPr>
          <p:cNvPr id="6" name="Grafik 5" descr="Ein Bild, das Boot, Wasser, draußen, Schiff enthält.&#10;&#10;Automatisch generierte Beschreibung">
            <a:extLst>
              <a:ext uri="{FF2B5EF4-FFF2-40B4-BE49-F238E27FC236}">
                <a16:creationId xmlns:a16="http://schemas.microsoft.com/office/drawing/2014/main" id="{4281FCFE-357E-4A07-B99B-41F8AF1EB210}"/>
              </a:ext>
            </a:extLst>
          </p:cNvPr>
          <p:cNvPicPr>
            <a:picLocks noChangeAspect="1"/>
          </p:cNvPicPr>
          <p:nvPr/>
        </p:nvPicPr>
        <p:blipFill>
          <a:blip r:embed="rId5"/>
          <a:stretch>
            <a:fillRect/>
          </a:stretch>
        </p:blipFill>
        <p:spPr>
          <a:xfrm>
            <a:off x="3695613" y="1944165"/>
            <a:ext cx="3487612" cy="2521220"/>
          </a:xfrm>
          <a:prstGeom prst="rect">
            <a:avLst/>
          </a:prstGeom>
        </p:spPr>
      </p:pic>
      <p:sp>
        <p:nvSpPr>
          <p:cNvPr id="4" name="Textfeld 3">
            <a:extLst>
              <a:ext uri="{FF2B5EF4-FFF2-40B4-BE49-F238E27FC236}">
                <a16:creationId xmlns:a16="http://schemas.microsoft.com/office/drawing/2014/main" id="{9B2979F5-4266-B85F-EAB8-04B47BD3DF7A}"/>
              </a:ext>
            </a:extLst>
          </p:cNvPr>
          <p:cNvSpPr txBox="1"/>
          <p:nvPr/>
        </p:nvSpPr>
        <p:spPr>
          <a:xfrm>
            <a:off x="6489327" y="6205763"/>
            <a:ext cx="5483598" cy="430887"/>
          </a:xfrm>
          <a:prstGeom prst="rect">
            <a:avLst/>
          </a:prstGeom>
          <a:noFill/>
        </p:spPr>
        <p:txBody>
          <a:bodyPr wrap="square">
            <a:spAutoFit/>
          </a:bodyPr>
          <a:lstStyle/>
          <a:p>
            <a:pPr marR="0"/>
            <a:r>
              <a:rPr lang="de-DE" sz="1100" dirty="0">
                <a:latin typeface="Calibri" panose="020F0502020204030204" pitchFamily="34" charset="0"/>
              </a:rPr>
              <a:t>Barkow E  (1912) Untersuchungen über die Struktur des Windes. Bericht über die Tätigkeit des Königlich-Preußischen Meteorologischen Instituts im Jahr 1912:58-77 </a:t>
            </a:r>
          </a:p>
        </p:txBody>
      </p:sp>
      <p:pic>
        <p:nvPicPr>
          <p:cNvPr id="5" name="Picture 2" descr="Buch - Kostenlose bildung Icons">
            <a:extLst>
              <a:ext uri="{FF2B5EF4-FFF2-40B4-BE49-F238E27FC236}">
                <a16:creationId xmlns:a16="http://schemas.microsoft.com/office/drawing/2014/main" id="{43B7AB48-2E69-BCB7-2F83-8396CEF539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286" y="6268711"/>
            <a:ext cx="580041" cy="304989"/>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16E9B7D-8AE4-7C8F-1DBB-AFCDF59EECC7}"/>
              </a:ext>
            </a:extLst>
          </p:cNvPr>
          <p:cNvPicPr>
            <a:picLocks noChangeAspect="1"/>
          </p:cNvPicPr>
          <p:nvPr/>
        </p:nvPicPr>
        <p:blipFill>
          <a:blip r:embed="rId7"/>
          <a:stretch>
            <a:fillRect/>
          </a:stretch>
        </p:blipFill>
        <p:spPr>
          <a:xfrm>
            <a:off x="7335216" y="2252182"/>
            <a:ext cx="4742035" cy="839810"/>
          </a:xfrm>
          <a:prstGeom prst="rect">
            <a:avLst/>
          </a:prstGeom>
        </p:spPr>
      </p:pic>
      <p:sp>
        <p:nvSpPr>
          <p:cNvPr id="8" name="Rechteck 7">
            <a:extLst>
              <a:ext uri="{FF2B5EF4-FFF2-40B4-BE49-F238E27FC236}">
                <a16:creationId xmlns:a16="http://schemas.microsoft.com/office/drawing/2014/main" id="{22434B4C-EA5F-3C0A-D9F6-3F8E729849F8}"/>
              </a:ext>
            </a:extLst>
          </p:cNvPr>
          <p:cNvSpPr/>
          <p:nvPr/>
        </p:nvSpPr>
        <p:spPr>
          <a:xfrm>
            <a:off x="7335216" y="2252182"/>
            <a:ext cx="3784601" cy="179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BF224C63-BCBB-4335-71EB-CC46159CAD81}"/>
              </a:ext>
            </a:extLst>
          </p:cNvPr>
          <p:cNvSpPr/>
          <p:nvPr/>
        </p:nvSpPr>
        <p:spPr>
          <a:xfrm>
            <a:off x="7910526" y="2959707"/>
            <a:ext cx="4062399" cy="179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616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391412" y="5722923"/>
            <a:ext cx="1587294" cy="646331"/>
          </a:xfrm>
          <a:prstGeom prst="rect">
            <a:avLst/>
          </a:prstGeom>
          <a:noFill/>
        </p:spPr>
        <p:txBody>
          <a:bodyPr wrap="none" rtlCol="0">
            <a:spAutoFit/>
          </a:bodyPr>
          <a:lstStyle/>
          <a:p>
            <a:r>
              <a:rPr lang="de-DE" dirty="0"/>
              <a:t>© 1886 – 1975</a:t>
            </a:r>
          </a:p>
          <a:p>
            <a:endParaRPr lang="en-GB" dirty="0"/>
          </a:p>
        </p:txBody>
      </p:sp>
      <p:pic>
        <p:nvPicPr>
          <p:cNvPr id="3" name="Grafik 2" descr="Ein Bild, das Mann, Person, Anzug enthält.&#10;&#10;Automatisch generierte Beschreibung">
            <a:extLst>
              <a:ext uri="{FF2B5EF4-FFF2-40B4-BE49-F238E27FC236}">
                <a16:creationId xmlns:a16="http://schemas.microsoft.com/office/drawing/2014/main" id="{F37AE027-EF0C-9ECA-1382-766A5E2449E6}"/>
              </a:ext>
            </a:extLst>
          </p:cNvPr>
          <p:cNvPicPr>
            <a:picLocks noChangeAspect="1"/>
          </p:cNvPicPr>
          <p:nvPr/>
        </p:nvPicPr>
        <p:blipFill>
          <a:blip r:embed="rId2"/>
          <a:stretch>
            <a:fillRect/>
          </a:stretch>
        </p:blipFill>
        <p:spPr>
          <a:xfrm>
            <a:off x="302438" y="2707268"/>
            <a:ext cx="2965690" cy="2941964"/>
          </a:xfrm>
          <a:prstGeom prst="rect">
            <a:avLst/>
          </a:prstGeom>
        </p:spPr>
      </p:pic>
      <p:sp>
        <p:nvSpPr>
          <p:cNvPr id="5" name="Textfeld 4">
            <a:extLst>
              <a:ext uri="{FF2B5EF4-FFF2-40B4-BE49-F238E27FC236}">
                <a16:creationId xmlns:a16="http://schemas.microsoft.com/office/drawing/2014/main" id="{074968A8-E519-7FAC-8467-44221E8FBCA7}"/>
              </a:ext>
            </a:extLst>
          </p:cNvPr>
          <p:cNvSpPr txBox="1"/>
          <p:nvPr/>
        </p:nvSpPr>
        <p:spPr>
          <a:xfrm>
            <a:off x="293754" y="2109464"/>
            <a:ext cx="2965690" cy="369332"/>
          </a:xfrm>
          <a:prstGeom prst="rect">
            <a:avLst/>
          </a:prstGeom>
          <a:noFill/>
        </p:spPr>
        <p:txBody>
          <a:bodyPr wrap="square">
            <a:spAutoFit/>
          </a:bodyPr>
          <a:lstStyle/>
          <a:p>
            <a:r>
              <a:rPr lang="en-GB" b="1" dirty="0"/>
              <a:t>Sir Geoffrey Ingram Taylor</a:t>
            </a:r>
            <a:endParaRPr lang="en-GB" dirty="0"/>
          </a:p>
        </p:txBody>
      </p:sp>
      <p:sp>
        <p:nvSpPr>
          <p:cNvPr id="8" name="Textfeld 7">
            <a:extLst>
              <a:ext uri="{FF2B5EF4-FFF2-40B4-BE49-F238E27FC236}">
                <a16:creationId xmlns:a16="http://schemas.microsoft.com/office/drawing/2014/main" id="{2744232F-1534-6CD2-FC4E-C899A9269D38}"/>
              </a:ext>
            </a:extLst>
          </p:cNvPr>
          <p:cNvSpPr txBox="1"/>
          <p:nvPr/>
        </p:nvSpPr>
        <p:spPr>
          <a:xfrm>
            <a:off x="4031729" y="1887916"/>
            <a:ext cx="1342034" cy="646331"/>
          </a:xfrm>
          <a:prstGeom prst="rect">
            <a:avLst/>
          </a:prstGeom>
          <a:noFill/>
        </p:spPr>
        <p:txBody>
          <a:bodyPr wrap="none" rtlCol="0">
            <a:spAutoFit/>
          </a:bodyPr>
          <a:lstStyle/>
          <a:p>
            <a:r>
              <a:rPr lang="de-DE" dirty="0"/>
              <a:t>1915 – 1921</a:t>
            </a:r>
          </a:p>
          <a:p>
            <a:endParaRPr lang="en-GB" dirty="0"/>
          </a:p>
        </p:txBody>
      </p:sp>
      <p:sp>
        <p:nvSpPr>
          <p:cNvPr id="9" name="Textfeld 8">
            <a:extLst>
              <a:ext uri="{FF2B5EF4-FFF2-40B4-BE49-F238E27FC236}">
                <a16:creationId xmlns:a16="http://schemas.microsoft.com/office/drawing/2014/main" id="{F8A44036-8A07-B533-0369-3899C064C955}"/>
              </a:ext>
            </a:extLst>
          </p:cNvPr>
          <p:cNvSpPr txBox="1"/>
          <p:nvPr/>
        </p:nvSpPr>
        <p:spPr>
          <a:xfrm>
            <a:off x="4031729" y="5833754"/>
            <a:ext cx="1342034" cy="646331"/>
          </a:xfrm>
          <a:prstGeom prst="rect">
            <a:avLst/>
          </a:prstGeom>
          <a:noFill/>
        </p:spPr>
        <p:txBody>
          <a:bodyPr wrap="none" rtlCol="0">
            <a:spAutoFit/>
          </a:bodyPr>
          <a:lstStyle/>
          <a:p>
            <a:r>
              <a:rPr lang="de-DE" dirty="0"/>
              <a:t>1935 – 1940</a:t>
            </a:r>
          </a:p>
          <a:p>
            <a:endParaRPr lang="en-GB" dirty="0"/>
          </a:p>
        </p:txBody>
      </p:sp>
      <p:pic>
        <p:nvPicPr>
          <p:cNvPr id="15" name="Grafik 14">
            <a:extLst>
              <a:ext uri="{FF2B5EF4-FFF2-40B4-BE49-F238E27FC236}">
                <a16:creationId xmlns:a16="http://schemas.microsoft.com/office/drawing/2014/main" id="{0C6B57B7-60A9-591E-A8F1-8B980845C767}"/>
              </a:ext>
            </a:extLst>
          </p:cNvPr>
          <p:cNvPicPr>
            <a:picLocks noChangeAspect="1"/>
          </p:cNvPicPr>
          <p:nvPr/>
        </p:nvPicPr>
        <p:blipFill>
          <a:blip r:embed="rId3"/>
          <a:stretch>
            <a:fillRect/>
          </a:stretch>
        </p:blipFill>
        <p:spPr>
          <a:xfrm>
            <a:off x="3907074" y="2846426"/>
            <a:ext cx="5100342" cy="1477328"/>
          </a:xfrm>
          <a:prstGeom prst="rect">
            <a:avLst/>
          </a:prstGeom>
        </p:spPr>
      </p:pic>
      <p:pic>
        <p:nvPicPr>
          <p:cNvPr id="19" name="Grafik 18">
            <a:extLst>
              <a:ext uri="{FF2B5EF4-FFF2-40B4-BE49-F238E27FC236}">
                <a16:creationId xmlns:a16="http://schemas.microsoft.com/office/drawing/2014/main" id="{F2ED31DA-D8CE-E66A-FEA3-671A842C62BF}"/>
              </a:ext>
            </a:extLst>
          </p:cNvPr>
          <p:cNvPicPr>
            <a:picLocks noChangeAspect="1"/>
          </p:cNvPicPr>
          <p:nvPr/>
        </p:nvPicPr>
        <p:blipFill>
          <a:blip r:embed="rId4"/>
          <a:stretch>
            <a:fillRect/>
          </a:stretch>
        </p:blipFill>
        <p:spPr>
          <a:xfrm>
            <a:off x="3907074" y="4391694"/>
            <a:ext cx="4847891" cy="1331229"/>
          </a:xfrm>
          <a:prstGeom prst="rect">
            <a:avLst/>
          </a:prstGeom>
        </p:spPr>
      </p:pic>
      <p:pic>
        <p:nvPicPr>
          <p:cNvPr id="24" name="Grafik 23">
            <a:extLst>
              <a:ext uri="{FF2B5EF4-FFF2-40B4-BE49-F238E27FC236}">
                <a16:creationId xmlns:a16="http://schemas.microsoft.com/office/drawing/2014/main" id="{B74FAE96-28DB-D93F-1F88-31C7BD9C4166}"/>
              </a:ext>
            </a:extLst>
          </p:cNvPr>
          <p:cNvPicPr>
            <a:picLocks noChangeAspect="1"/>
          </p:cNvPicPr>
          <p:nvPr/>
        </p:nvPicPr>
        <p:blipFill>
          <a:blip r:embed="rId5"/>
          <a:stretch>
            <a:fillRect/>
          </a:stretch>
        </p:blipFill>
        <p:spPr>
          <a:xfrm>
            <a:off x="3898390" y="2174651"/>
            <a:ext cx="3329089" cy="719192"/>
          </a:xfrm>
          <a:prstGeom prst="rect">
            <a:avLst/>
          </a:prstGeom>
        </p:spPr>
      </p:pic>
      <p:sp>
        <p:nvSpPr>
          <p:cNvPr id="26" name="Textfeld 25">
            <a:extLst>
              <a:ext uri="{FF2B5EF4-FFF2-40B4-BE49-F238E27FC236}">
                <a16:creationId xmlns:a16="http://schemas.microsoft.com/office/drawing/2014/main" id="{C929B1FA-4A6B-53D5-AEB3-DAA4BDAFC0DE}"/>
              </a:ext>
            </a:extLst>
          </p:cNvPr>
          <p:cNvSpPr txBox="1"/>
          <p:nvPr/>
        </p:nvSpPr>
        <p:spPr>
          <a:xfrm>
            <a:off x="9113712" y="3162587"/>
            <a:ext cx="2775850" cy="1938992"/>
          </a:xfrm>
          <a:prstGeom prst="rect">
            <a:avLst/>
          </a:prstGeom>
          <a:noFill/>
        </p:spPr>
        <p:txBody>
          <a:bodyPr wrap="square">
            <a:spAutoFit/>
          </a:bodyPr>
          <a:lstStyle/>
          <a:p>
            <a:pPr marR="0"/>
            <a:r>
              <a:rPr lang="en-GB" sz="1200" dirty="0">
                <a:latin typeface="Calibri" panose="020F0502020204030204" pitchFamily="34" charset="0"/>
              </a:rPr>
              <a:t>Taylor GI  (1915) Eddy motion in the atmosphere. Phil Trans R Soc London. A 215:1-26  https://</a:t>
            </a:r>
            <a:r>
              <a:rPr lang="en-GB" sz="1200" dirty="0" err="1">
                <a:latin typeface="Calibri" panose="020F0502020204030204" pitchFamily="34" charset="0"/>
              </a:rPr>
              <a:t>doi.org</a:t>
            </a:r>
            <a:r>
              <a:rPr lang="en-GB" sz="1200" dirty="0">
                <a:latin typeface="Calibri" panose="020F0502020204030204" pitchFamily="34" charset="0"/>
              </a:rPr>
              <a:t>/10.1098/rsta.1915.0001</a:t>
            </a:r>
          </a:p>
          <a:p>
            <a:pPr marR="0"/>
            <a:endParaRPr lang="en-GB" sz="1200" dirty="0">
              <a:latin typeface="Calibri" panose="020F0502020204030204" pitchFamily="34" charset="0"/>
            </a:endParaRPr>
          </a:p>
          <a:p>
            <a:pPr marR="0"/>
            <a:r>
              <a:rPr lang="en-GB" sz="1200" dirty="0">
                <a:latin typeface="Calibri" panose="020F0502020204030204" pitchFamily="34" charset="0"/>
              </a:rPr>
              <a:t>Taylor GI  (1922) Diffusion by Continuous Movements. Proceedings of the London Mathematical Society. s2-20:196-212  https://</a:t>
            </a:r>
            <a:r>
              <a:rPr lang="en-GB" sz="1200" dirty="0" err="1">
                <a:latin typeface="Calibri" panose="020F0502020204030204" pitchFamily="34" charset="0"/>
              </a:rPr>
              <a:t>doi.org</a:t>
            </a:r>
            <a:r>
              <a:rPr lang="en-GB" sz="1200" dirty="0">
                <a:latin typeface="Calibri" panose="020F0502020204030204" pitchFamily="34" charset="0"/>
              </a:rPr>
              <a:t>/10.1112/</a:t>
            </a:r>
            <a:r>
              <a:rPr lang="en-GB" sz="1200" dirty="0" err="1">
                <a:latin typeface="Calibri" panose="020F0502020204030204" pitchFamily="34" charset="0"/>
              </a:rPr>
              <a:t>plms</a:t>
            </a:r>
            <a:r>
              <a:rPr lang="en-GB" sz="1200" dirty="0">
                <a:latin typeface="Calibri" panose="020F0502020204030204" pitchFamily="34" charset="0"/>
              </a:rPr>
              <a:t>/s2-20.1.196</a:t>
            </a:r>
          </a:p>
        </p:txBody>
      </p:sp>
      <p:sp>
        <p:nvSpPr>
          <p:cNvPr id="28" name="Textfeld 27">
            <a:extLst>
              <a:ext uri="{FF2B5EF4-FFF2-40B4-BE49-F238E27FC236}">
                <a16:creationId xmlns:a16="http://schemas.microsoft.com/office/drawing/2014/main" id="{97F990EA-482C-65D5-F2C1-0B024ECBE6B7}"/>
              </a:ext>
            </a:extLst>
          </p:cNvPr>
          <p:cNvSpPr txBox="1"/>
          <p:nvPr/>
        </p:nvSpPr>
        <p:spPr>
          <a:xfrm>
            <a:off x="4592629" y="6249253"/>
            <a:ext cx="6111512" cy="461665"/>
          </a:xfrm>
          <a:prstGeom prst="rect">
            <a:avLst/>
          </a:prstGeom>
          <a:noFill/>
        </p:spPr>
        <p:txBody>
          <a:bodyPr wrap="square">
            <a:spAutoFit/>
          </a:bodyPr>
          <a:lstStyle/>
          <a:p>
            <a:pPr marR="0"/>
            <a:r>
              <a:rPr lang="en-GB" sz="1200" dirty="0">
                <a:latin typeface="Calibri" panose="020F0502020204030204" pitchFamily="34" charset="0"/>
              </a:rPr>
              <a:t>Taylor GI  (1938) The spectrum of turbulence. Proceedings Royal Society London. A 164:476-490  https://</a:t>
            </a:r>
            <a:r>
              <a:rPr lang="en-GB" sz="1200" dirty="0" err="1">
                <a:latin typeface="Calibri" panose="020F0502020204030204" pitchFamily="34" charset="0"/>
              </a:rPr>
              <a:t>doi.org</a:t>
            </a:r>
            <a:r>
              <a:rPr lang="en-GB" sz="1200" dirty="0">
                <a:latin typeface="Calibri" panose="020F0502020204030204" pitchFamily="34" charset="0"/>
              </a:rPr>
              <a:t>/10.1098/rspa.1938.0032</a:t>
            </a:r>
          </a:p>
        </p:txBody>
      </p:sp>
      <p:pic>
        <p:nvPicPr>
          <p:cNvPr id="2" name="Picture 2" descr="Buch - Kostenlose bildung Icons">
            <a:extLst>
              <a:ext uri="{FF2B5EF4-FFF2-40B4-BE49-F238E27FC236}">
                <a16:creationId xmlns:a16="http://schemas.microsoft.com/office/drawing/2014/main" id="{70F4B741-BC7E-163C-A644-76F596DB51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1729" y="6278362"/>
            <a:ext cx="580041" cy="3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3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1448712" y="6046089"/>
            <a:ext cx="1342034" cy="646331"/>
          </a:xfrm>
          <a:prstGeom prst="rect">
            <a:avLst/>
          </a:prstGeom>
          <a:noFill/>
        </p:spPr>
        <p:txBody>
          <a:bodyPr wrap="none" rtlCol="0">
            <a:spAutoFit/>
          </a:bodyPr>
          <a:lstStyle/>
          <a:p>
            <a:r>
              <a:rPr lang="de-DE" dirty="0"/>
              <a:t>1881 – 1953</a:t>
            </a:r>
          </a:p>
          <a:p>
            <a:endParaRPr lang="en-GB" dirty="0"/>
          </a:p>
        </p:txBody>
      </p:sp>
      <p:pic>
        <p:nvPicPr>
          <p:cNvPr id="3" name="Grafik 2" descr="Ein Bild, das Text, Person, Mann, darstellend enthält.&#10;&#10;Automatisch generierte Beschreibung">
            <a:extLst>
              <a:ext uri="{FF2B5EF4-FFF2-40B4-BE49-F238E27FC236}">
                <a16:creationId xmlns:a16="http://schemas.microsoft.com/office/drawing/2014/main" id="{3D21ED9C-110E-0B13-2C53-B75D8485D8C6}"/>
              </a:ext>
            </a:extLst>
          </p:cNvPr>
          <p:cNvPicPr>
            <a:picLocks noChangeAspect="1"/>
          </p:cNvPicPr>
          <p:nvPr/>
        </p:nvPicPr>
        <p:blipFill>
          <a:blip r:embed="rId2"/>
          <a:stretch>
            <a:fillRect/>
          </a:stretch>
        </p:blipFill>
        <p:spPr>
          <a:xfrm>
            <a:off x="418425" y="2517616"/>
            <a:ext cx="2409825" cy="3505200"/>
          </a:xfrm>
          <a:prstGeom prst="rect">
            <a:avLst/>
          </a:prstGeom>
        </p:spPr>
      </p:pic>
      <p:sp>
        <p:nvSpPr>
          <p:cNvPr id="5" name="Textfeld 4">
            <a:extLst>
              <a:ext uri="{FF2B5EF4-FFF2-40B4-BE49-F238E27FC236}">
                <a16:creationId xmlns:a16="http://schemas.microsoft.com/office/drawing/2014/main" id="{284A154C-8661-CDD2-DAE6-2CBE7054B658}"/>
              </a:ext>
            </a:extLst>
          </p:cNvPr>
          <p:cNvSpPr txBox="1"/>
          <p:nvPr/>
        </p:nvSpPr>
        <p:spPr>
          <a:xfrm>
            <a:off x="616254" y="2095488"/>
            <a:ext cx="6097904" cy="369332"/>
          </a:xfrm>
          <a:prstGeom prst="rect">
            <a:avLst/>
          </a:prstGeom>
          <a:noFill/>
        </p:spPr>
        <p:txBody>
          <a:bodyPr wrap="square">
            <a:spAutoFit/>
          </a:bodyPr>
          <a:lstStyle/>
          <a:p>
            <a:r>
              <a:rPr lang="en-GB" b="1" dirty="0"/>
              <a:t>Lewis Fry Richardson</a:t>
            </a:r>
          </a:p>
        </p:txBody>
      </p:sp>
      <p:pic>
        <p:nvPicPr>
          <p:cNvPr id="9" name="Grafik 8">
            <a:extLst>
              <a:ext uri="{FF2B5EF4-FFF2-40B4-BE49-F238E27FC236}">
                <a16:creationId xmlns:a16="http://schemas.microsoft.com/office/drawing/2014/main" id="{EE91F232-742D-C824-C302-E4AA0A20D8ED}"/>
              </a:ext>
            </a:extLst>
          </p:cNvPr>
          <p:cNvPicPr>
            <a:picLocks noChangeAspect="1"/>
          </p:cNvPicPr>
          <p:nvPr/>
        </p:nvPicPr>
        <p:blipFill>
          <a:blip r:embed="rId3"/>
          <a:stretch>
            <a:fillRect/>
          </a:stretch>
        </p:blipFill>
        <p:spPr>
          <a:xfrm>
            <a:off x="3254132" y="2280154"/>
            <a:ext cx="3779520" cy="487017"/>
          </a:xfrm>
          <a:prstGeom prst="rect">
            <a:avLst/>
          </a:prstGeom>
        </p:spPr>
      </p:pic>
      <p:pic>
        <p:nvPicPr>
          <p:cNvPr id="15" name="Grafik 14">
            <a:extLst>
              <a:ext uri="{FF2B5EF4-FFF2-40B4-BE49-F238E27FC236}">
                <a16:creationId xmlns:a16="http://schemas.microsoft.com/office/drawing/2014/main" id="{ACF7CF4B-B205-8ABD-1AB8-88DC1A89F2F8}"/>
              </a:ext>
            </a:extLst>
          </p:cNvPr>
          <p:cNvPicPr>
            <a:picLocks noChangeAspect="1"/>
          </p:cNvPicPr>
          <p:nvPr/>
        </p:nvPicPr>
        <p:blipFill>
          <a:blip r:embed="rId4"/>
          <a:stretch>
            <a:fillRect/>
          </a:stretch>
        </p:blipFill>
        <p:spPr>
          <a:xfrm>
            <a:off x="7320035" y="2001483"/>
            <a:ext cx="4709895" cy="3616892"/>
          </a:xfrm>
          <a:prstGeom prst="rect">
            <a:avLst/>
          </a:prstGeom>
        </p:spPr>
      </p:pic>
      <p:pic>
        <p:nvPicPr>
          <p:cNvPr id="19" name="Grafik 18">
            <a:extLst>
              <a:ext uri="{FF2B5EF4-FFF2-40B4-BE49-F238E27FC236}">
                <a16:creationId xmlns:a16="http://schemas.microsoft.com/office/drawing/2014/main" id="{438C1A12-5109-2DBB-EABE-98AFED44C846}"/>
              </a:ext>
            </a:extLst>
          </p:cNvPr>
          <p:cNvPicPr>
            <a:picLocks noChangeAspect="1"/>
          </p:cNvPicPr>
          <p:nvPr/>
        </p:nvPicPr>
        <p:blipFill>
          <a:blip r:embed="rId5"/>
          <a:stretch>
            <a:fillRect/>
          </a:stretch>
        </p:blipFill>
        <p:spPr>
          <a:xfrm>
            <a:off x="3091572" y="2886670"/>
            <a:ext cx="4104640" cy="1262270"/>
          </a:xfrm>
          <a:prstGeom prst="rect">
            <a:avLst/>
          </a:prstGeom>
        </p:spPr>
      </p:pic>
      <p:sp>
        <p:nvSpPr>
          <p:cNvPr id="21" name="Textfeld 20">
            <a:extLst>
              <a:ext uri="{FF2B5EF4-FFF2-40B4-BE49-F238E27FC236}">
                <a16:creationId xmlns:a16="http://schemas.microsoft.com/office/drawing/2014/main" id="{BEFB1917-E2EB-9561-B6D8-BF962105E9C0}"/>
              </a:ext>
            </a:extLst>
          </p:cNvPr>
          <p:cNvSpPr txBox="1"/>
          <p:nvPr/>
        </p:nvSpPr>
        <p:spPr>
          <a:xfrm>
            <a:off x="3658971" y="5994058"/>
            <a:ext cx="7490474" cy="461665"/>
          </a:xfrm>
          <a:prstGeom prst="rect">
            <a:avLst/>
          </a:prstGeom>
          <a:noFill/>
        </p:spPr>
        <p:txBody>
          <a:bodyPr wrap="square">
            <a:spAutoFit/>
          </a:bodyPr>
          <a:lstStyle/>
          <a:p>
            <a:pPr marR="0"/>
            <a:r>
              <a:rPr lang="en-GB" sz="1200" dirty="0">
                <a:latin typeface="Calibri" panose="020F0502020204030204" pitchFamily="34" charset="0"/>
              </a:rPr>
              <a:t>Richardson LF  (1925) Turbulence and vertical temperature difference near trees. The London, Edinburgh, and Dublin Philosophical Magazine and Journal of Science. 49:81-90  https://</a:t>
            </a:r>
            <a:r>
              <a:rPr lang="en-GB" sz="1200" dirty="0" err="1">
                <a:latin typeface="Calibri" panose="020F0502020204030204" pitchFamily="34" charset="0"/>
              </a:rPr>
              <a:t>doi.org</a:t>
            </a:r>
            <a:r>
              <a:rPr lang="en-GB" sz="1200" dirty="0">
                <a:latin typeface="Calibri" panose="020F0502020204030204" pitchFamily="34" charset="0"/>
              </a:rPr>
              <a:t>/10.1080/14786442508634581</a:t>
            </a:r>
          </a:p>
        </p:txBody>
      </p:sp>
      <p:pic>
        <p:nvPicPr>
          <p:cNvPr id="2" name="Picture 2" descr="Buch - Kostenlose bildung Icons">
            <a:extLst>
              <a:ext uri="{FF2B5EF4-FFF2-40B4-BE49-F238E27FC236}">
                <a16:creationId xmlns:a16="http://schemas.microsoft.com/office/drawing/2014/main" id="{5C8092CC-D786-99A1-F6DC-89391AFCE4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1572" y="6064272"/>
            <a:ext cx="580041" cy="3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8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1611319" y="5873556"/>
            <a:ext cx="1342034" cy="646331"/>
          </a:xfrm>
          <a:prstGeom prst="rect">
            <a:avLst/>
          </a:prstGeom>
          <a:noFill/>
        </p:spPr>
        <p:txBody>
          <a:bodyPr wrap="none" rtlCol="0">
            <a:spAutoFit/>
          </a:bodyPr>
          <a:lstStyle/>
          <a:p>
            <a:r>
              <a:rPr lang="de-DE" dirty="0"/>
              <a:t>1883 – 1936</a:t>
            </a:r>
          </a:p>
          <a:p>
            <a:endParaRPr lang="en-GB" dirty="0"/>
          </a:p>
        </p:txBody>
      </p:sp>
      <p:sp>
        <p:nvSpPr>
          <p:cNvPr id="5" name="Textfeld 4">
            <a:extLst>
              <a:ext uri="{FF2B5EF4-FFF2-40B4-BE49-F238E27FC236}">
                <a16:creationId xmlns:a16="http://schemas.microsoft.com/office/drawing/2014/main" id="{284A154C-8661-CDD2-DAE6-2CBE7054B658}"/>
              </a:ext>
            </a:extLst>
          </p:cNvPr>
          <p:cNvSpPr txBox="1"/>
          <p:nvPr/>
        </p:nvSpPr>
        <p:spPr>
          <a:xfrm>
            <a:off x="333450" y="2029692"/>
            <a:ext cx="6097904" cy="369332"/>
          </a:xfrm>
          <a:prstGeom prst="rect">
            <a:avLst/>
          </a:prstGeom>
          <a:noFill/>
        </p:spPr>
        <p:txBody>
          <a:bodyPr wrap="square">
            <a:spAutoFit/>
          </a:bodyPr>
          <a:lstStyle/>
          <a:p>
            <a:r>
              <a:rPr lang="en-GB" b="1" dirty="0"/>
              <a:t>Wilhelm </a:t>
            </a:r>
            <a:r>
              <a:rPr lang="en-GB" b="1" dirty="0" err="1"/>
              <a:t>Matthäus</a:t>
            </a:r>
            <a:r>
              <a:rPr lang="en-GB" b="1" dirty="0"/>
              <a:t> Schmidt</a:t>
            </a:r>
          </a:p>
        </p:txBody>
      </p:sp>
      <p:pic>
        <p:nvPicPr>
          <p:cNvPr id="4" name="Grafik 3" descr="Ein Bild, das Mann, Person, Wand, Anzug enthält.&#10;&#10;Automatisch generierte Beschreibung">
            <a:extLst>
              <a:ext uri="{FF2B5EF4-FFF2-40B4-BE49-F238E27FC236}">
                <a16:creationId xmlns:a16="http://schemas.microsoft.com/office/drawing/2014/main" id="{E1F8355F-CF3C-D63F-C438-1EDE298053E7}"/>
              </a:ext>
            </a:extLst>
          </p:cNvPr>
          <p:cNvPicPr>
            <a:picLocks noChangeAspect="1"/>
          </p:cNvPicPr>
          <p:nvPr/>
        </p:nvPicPr>
        <p:blipFill>
          <a:blip r:embed="rId2"/>
          <a:stretch>
            <a:fillRect/>
          </a:stretch>
        </p:blipFill>
        <p:spPr>
          <a:xfrm>
            <a:off x="511993" y="2571556"/>
            <a:ext cx="2476500" cy="3302000"/>
          </a:xfrm>
          <a:prstGeom prst="rect">
            <a:avLst/>
          </a:prstGeom>
        </p:spPr>
      </p:pic>
      <p:pic>
        <p:nvPicPr>
          <p:cNvPr id="7" name="Grafik 6">
            <a:extLst>
              <a:ext uri="{FF2B5EF4-FFF2-40B4-BE49-F238E27FC236}">
                <a16:creationId xmlns:a16="http://schemas.microsoft.com/office/drawing/2014/main" id="{15D00DED-20BD-6126-7626-7D727ECCFF4B}"/>
              </a:ext>
            </a:extLst>
          </p:cNvPr>
          <p:cNvPicPr>
            <a:picLocks noChangeAspect="1"/>
          </p:cNvPicPr>
          <p:nvPr/>
        </p:nvPicPr>
        <p:blipFill>
          <a:blip r:embed="rId3"/>
          <a:stretch>
            <a:fillRect/>
          </a:stretch>
        </p:blipFill>
        <p:spPr>
          <a:xfrm rot="5400000">
            <a:off x="2874171" y="2683186"/>
            <a:ext cx="4429969" cy="2942168"/>
          </a:xfrm>
          <a:prstGeom prst="rect">
            <a:avLst/>
          </a:prstGeom>
        </p:spPr>
      </p:pic>
      <p:pic>
        <p:nvPicPr>
          <p:cNvPr id="10" name="Grafik 9">
            <a:extLst>
              <a:ext uri="{FF2B5EF4-FFF2-40B4-BE49-F238E27FC236}">
                <a16:creationId xmlns:a16="http://schemas.microsoft.com/office/drawing/2014/main" id="{7F737D94-7268-D231-B574-BE969E1586A6}"/>
              </a:ext>
            </a:extLst>
          </p:cNvPr>
          <p:cNvPicPr>
            <a:picLocks noChangeAspect="1"/>
          </p:cNvPicPr>
          <p:nvPr/>
        </p:nvPicPr>
        <p:blipFill>
          <a:blip r:embed="rId4"/>
          <a:stretch>
            <a:fillRect/>
          </a:stretch>
        </p:blipFill>
        <p:spPr>
          <a:xfrm rot="5400000">
            <a:off x="8195656" y="586899"/>
            <a:ext cx="1788160" cy="5039139"/>
          </a:xfrm>
          <a:prstGeom prst="rect">
            <a:avLst/>
          </a:prstGeom>
        </p:spPr>
      </p:pic>
      <p:sp>
        <p:nvSpPr>
          <p:cNvPr id="16" name="Textfeld 15">
            <a:extLst>
              <a:ext uri="{FF2B5EF4-FFF2-40B4-BE49-F238E27FC236}">
                <a16:creationId xmlns:a16="http://schemas.microsoft.com/office/drawing/2014/main" id="{C173341F-E759-C3D5-E4EA-0D877BA7FFF2}"/>
              </a:ext>
            </a:extLst>
          </p:cNvPr>
          <p:cNvSpPr txBox="1"/>
          <p:nvPr/>
        </p:nvSpPr>
        <p:spPr>
          <a:xfrm>
            <a:off x="6499467" y="4222556"/>
            <a:ext cx="5180540" cy="2246769"/>
          </a:xfrm>
          <a:prstGeom prst="rect">
            <a:avLst/>
          </a:prstGeom>
          <a:noFill/>
        </p:spPr>
        <p:txBody>
          <a:bodyPr wrap="square">
            <a:spAutoFit/>
          </a:bodyPr>
          <a:lstStyle/>
          <a:p>
            <a:r>
              <a:rPr lang="en-GB" sz="1400" dirty="0"/>
              <a:t>Here we have now the desired formula; the flux     is represented as the product of two factors; one is the gradient of the property </a:t>
            </a:r>
            <a:r>
              <a:rPr lang="en-GB" sz="1400" i="1" dirty="0"/>
              <a:t>s</a:t>
            </a:r>
            <a:r>
              <a:rPr lang="en-GB" sz="1400" dirty="0"/>
              <a:t> at the point under consideration; the second is quite independent of the particular property, describes or measures alone the physicality of the exchange between vertically adjacent layers, it is nothing else than the magnitude of the exchange previously denoted by A. It is therefore again</a:t>
            </a:r>
          </a:p>
          <a:p>
            <a:r>
              <a:rPr lang="en-GB" sz="1400" dirty="0"/>
              <a:t>(1) </a:t>
            </a:r>
          </a:p>
          <a:p>
            <a:r>
              <a:rPr lang="en-GB" sz="1400" dirty="0"/>
              <a:t>in which </a:t>
            </a:r>
            <a:r>
              <a:rPr lang="en-GB" sz="1400" i="1" dirty="0"/>
              <a:t>A</a:t>
            </a:r>
            <a:r>
              <a:rPr lang="en-GB" sz="1400" dirty="0"/>
              <a:t> has the dimension in the absolute system of measurement cm</a:t>
            </a:r>
            <a:r>
              <a:rPr lang="en-GB" sz="1400" baseline="30000" dirty="0"/>
              <a:t>-1</a:t>
            </a:r>
            <a:r>
              <a:rPr lang="en-GB" sz="1400" dirty="0"/>
              <a:t> g sec</a:t>
            </a:r>
            <a:r>
              <a:rPr lang="en-GB" sz="1400" baseline="30000" dirty="0"/>
              <a:t>-1</a:t>
            </a:r>
            <a:r>
              <a:rPr lang="en-GB" sz="1400" dirty="0"/>
              <a:t>.</a:t>
            </a:r>
          </a:p>
        </p:txBody>
      </p:sp>
      <p:pic>
        <p:nvPicPr>
          <p:cNvPr id="18" name="Grafik 17">
            <a:extLst>
              <a:ext uri="{FF2B5EF4-FFF2-40B4-BE49-F238E27FC236}">
                <a16:creationId xmlns:a16="http://schemas.microsoft.com/office/drawing/2014/main" id="{A2C8296C-86FA-5422-8686-A2C6CA17AE32}"/>
              </a:ext>
            </a:extLst>
          </p:cNvPr>
          <p:cNvPicPr>
            <a:picLocks noChangeAspect="1"/>
          </p:cNvPicPr>
          <p:nvPr/>
        </p:nvPicPr>
        <p:blipFill>
          <a:blip r:embed="rId5"/>
          <a:stretch>
            <a:fillRect/>
          </a:stretch>
        </p:blipFill>
        <p:spPr>
          <a:xfrm rot="5400000">
            <a:off x="10026521" y="4301872"/>
            <a:ext cx="203200" cy="168965"/>
          </a:xfrm>
          <a:prstGeom prst="rect">
            <a:avLst/>
          </a:prstGeom>
        </p:spPr>
      </p:pic>
      <p:pic>
        <p:nvPicPr>
          <p:cNvPr id="22" name="Grafik 21">
            <a:extLst>
              <a:ext uri="{FF2B5EF4-FFF2-40B4-BE49-F238E27FC236}">
                <a16:creationId xmlns:a16="http://schemas.microsoft.com/office/drawing/2014/main" id="{5F5122B8-78CD-F961-50AE-8C79258A23C1}"/>
              </a:ext>
            </a:extLst>
          </p:cNvPr>
          <p:cNvPicPr>
            <a:picLocks noChangeAspect="1"/>
          </p:cNvPicPr>
          <p:nvPr/>
        </p:nvPicPr>
        <p:blipFill>
          <a:blip r:embed="rId6"/>
          <a:stretch>
            <a:fillRect/>
          </a:stretch>
        </p:blipFill>
        <p:spPr>
          <a:xfrm rot="5400000">
            <a:off x="8882394" y="5436235"/>
            <a:ext cx="243840" cy="874643"/>
          </a:xfrm>
          <a:prstGeom prst="rect">
            <a:avLst/>
          </a:prstGeom>
        </p:spPr>
      </p:pic>
    </p:spTree>
    <p:extLst>
      <p:ext uri="{BB962C8B-B14F-4D97-AF65-F5344CB8AC3E}">
        <p14:creationId xmlns:p14="http://schemas.microsoft.com/office/powerpoint/2010/main" val="3836310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1506356" y="5722924"/>
            <a:ext cx="1342034" cy="646331"/>
          </a:xfrm>
          <a:prstGeom prst="rect">
            <a:avLst/>
          </a:prstGeom>
          <a:noFill/>
        </p:spPr>
        <p:txBody>
          <a:bodyPr wrap="none" rtlCol="0">
            <a:spAutoFit/>
          </a:bodyPr>
          <a:lstStyle/>
          <a:p>
            <a:r>
              <a:rPr lang="de-DE" dirty="0"/>
              <a:t>1875 – 1953</a:t>
            </a:r>
          </a:p>
          <a:p>
            <a:endParaRPr lang="en-GB" dirty="0"/>
          </a:p>
        </p:txBody>
      </p:sp>
      <p:sp>
        <p:nvSpPr>
          <p:cNvPr id="5" name="Textfeld 4">
            <a:extLst>
              <a:ext uri="{FF2B5EF4-FFF2-40B4-BE49-F238E27FC236}">
                <a16:creationId xmlns:a16="http://schemas.microsoft.com/office/drawing/2014/main" id="{284A154C-8661-CDD2-DAE6-2CBE7054B658}"/>
              </a:ext>
            </a:extLst>
          </p:cNvPr>
          <p:cNvSpPr txBox="1"/>
          <p:nvPr/>
        </p:nvSpPr>
        <p:spPr>
          <a:xfrm>
            <a:off x="1303524" y="2159523"/>
            <a:ext cx="2042105" cy="369332"/>
          </a:xfrm>
          <a:prstGeom prst="rect">
            <a:avLst/>
          </a:prstGeom>
          <a:noFill/>
        </p:spPr>
        <p:txBody>
          <a:bodyPr wrap="square">
            <a:spAutoFit/>
          </a:bodyPr>
          <a:lstStyle/>
          <a:p>
            <a:r>
              <a:rPr lang="en-GB" b="1" dirty="0"/>
              <a:t>Ludwig Prandtl</a:t>
            </a:r>
          </a:p>
        </p:txBody>
      </p:sp>
      <p:sp>
        <p:nvSpPr>
          <p:cNvPr id="16" name="Textfeld 15">
            <a:extLst>
              <a:ext uri="{FF2B5EF4-FFF2-40B4-BE49-F238E27FC236}">
                <a16:creationId xmlns:a16="http://schemas.microsoft.com/office/drawing/2014/main" id="{C173341F-E759-C3D5-E4EA-0D877BA7FFF2}"/>
              </a:ext>
            </a:extLst>
          </p:cNvPr>
          <p:cNvSpPr txBox="1"/>
          <p:nvPr/>
        </p:nvSpPr>
        <p:spPr>
          <a:xfrm>
            <a:off x="3716255" y="4153820"/>
            <a:ext cx="6908800" cy="1815882"/>
          </a:xfrm>
          <a:prstGeom prst="rect">
            <a:avLst/>
          </a:prstGeom>
          <a:noFill/>
        </p:spPr>
        <p:txBody>
          <a:bodyPr wrap="square">
            <a:spAutoFit/>
          </a:bodyPr>
          <a:lstStyle/>
          <a:p>
            <a:pPr algn="ctr"/>
            <a:r>
              <a:rPr lang="en-GB" sz="1400" b="1" dirty="0"/>
              <a:t>Meteorological Application of Fluid Mechanics</a:t>
            </a:r>
          </a:p>
          <a:p>
            <a:pPr algn="ctr"/>
            <a:r>
              <a:rPr lang="en-GB" sz="1400" dirty="0"/>
              <a:t>By L. Prandtl, Göttingen</a:t>
            </a:r>
          </a:p>
          <a:p>
            <a:endParaRPr lang="en-GB" sz="1400" dirty="0"/>
          </a:p>
          <a:p>
            <a:r>
              <a:rPr lang="en-GB" sz="1400" dirty="0"/>
              <a:t>On the occasion of the 70th birthday of our esteemed Mr. </a:t>
            </a:r>
            <a:r>
              <a:rPr lang="en-GB" sz="1400" dirty="0" err="1"/>
              <a:t>Bjerkness</a:t>
            </a:r>
            <a:r>
              <a:rPr lang="en-GB" sz="1400" dirty="0"/>
              <a:t>, I gladly accepted the invitation to contribute to the planned jubilee booklet, since we venerate in Mr. </a:t>
            </a:r>
            <a:r>
              <a:rPr lang="en-GB" sz="1400" dirty="0" err="1"/>
              <a:t>Bjerkness</a:t>
            </a:r>
            <a:r>
              <a:rPr lang="en-GB" sz="1400" dirty="0"/>
              <a:t> the old master of meteorological mechanics and fluid mechanics. However, I do not have anything really mature in stock at the moment, and so I ask him to make do with some more program-like remarks.  …</a:t>
            </a:r>
          </a:p>
        </p:txBody>
      </p:sp>
      <p:pic>
        <p:nvPicPr>
          <p:cNvPr id="2" name="Grafik 1" descr="Ein Bild, das Text, Mann, Person, Wand enthält.&#10;&#10;Automatisch generierte Beschreibung">
            <a:extLst>
              <a:ext uri="{FF2B5EF4-FFF2-40B4-BE49-F238E27FC236}">
                <a16:creationId xmlns:a16="http://schemas.microsoft.com/office/drawing/2014/main" id="{088DADFE-722D-746D-A7F3-A319897E6467}"/>
              </a:ext>
            </a:extLst>
          </p:cNvPr>
          <p:cNvPicPr>
            <a:picLocks noChangeAspect="1"/>
          </p:cNvPicPr>
          <p:nvPr/>
        </p:nvPicPr>
        <p:blipFill>
          <a:blip r:embed="rId2"/>
          <a:stretch>
            <a:fillRect/>
          </a:stretch>
        </p:blipFill>
        <p:spPr>
          <a:xfrm>
            <a:off x="915409" y="2655991"/>
            <a:ext cx="2127974" cy="2996558"/>
          </a:xfrm>
          <a:prstGeom prst="rect">
            <a:avLst/>
          </a:prstGeom>
        </p:spPr>
      </p:pic>
      <p:pic>
        <p:nvPicPr>
          <p:cNvPr id="6" name="Grafik 5">
            <a:extLst>
              <a:ext uri="{FF2B5EF4-FFF2-40B4-BE49-F238E27FC236}">
                <a16:creationId xmlns:a16="http://schemas.microsoft.com/office/drawing/2014/main" id="{A1CFB890-424F-CAF3-BC56-658BDFFD81C1}"/>
              </a:ext>
            </a:extLst>
          </p:cNvPr>
          <p:cNvPicPr>
            <a:picLocks noChangeAspect="1"/>
          </p:cNvPicPr>
          <p:nvPr/>
        </p:nvPicPr>
        <p:blipFill>
          <a:blip r:embed="rId3"/>
          <a:stretch>
            <a:fillRect/>
          </a:stretch>
        </p:blipFill>
        <p:spPr>
          <a:xfrm>
            <a:off x="3716255" y="1807466"/>
            <a:ext cx="6408132" cy="2212526"/>
          </a:xfrm>
          <a:prstGeom prst="rect">
            <a:avLst/>
          </a:prstGeom>
        </p:spPr>
      </p:pic>
      <p:sp>
        <p:nvSpPr>
          <p:cNvPr id="9" name="Textfeld 8">
            <a:extLst>
              <a:ext uri="{FF2B5EF4-FFF2-40B4-BE49-F238E27FC236}">
                <a16:creationId xmlns:a16="http://schemas.microsoft.com/office/drawing/2014/main" id="{08F017EB-5672-82F7-A04D-65D3FB0CBF3E}"/>
              </a:ext>
            </a:extLst>
          </p:cNvPr>
          <p:cNvSpPr txBox="1"/>
          <p:nvPr/>
        </p:nvSpPr>
        <p:spPr>
          <a:xfrm>
            <a:off x="4424915" y="6103530"/>
            <a:ext cx="6094428" cy="461665"/>
          </a:xfrm>
          <a:prstGeom prst="rect">
            <a:avLst/>
          </a:prstGeom>
          <a:noFill/>
        </p:spPr>
        <p:txBody>
          <a:bodyPr wrap="square">
            <a:spAutoFit/>
          </a:bodyPr>
          <a:lstStyle/>
          <a:p>
            <a:pPr marR="0"/>
            <a:r>
              <a:rPr lang="de-DE" sz="1200" dirty="0">
                <a:latin typeface="Calibri" panose="020F0502020204030204" pitchFamily="34" charset="0"/>
              </a:rPr>
              <a:t>Prandtl L  (1932) Meteorologische Anwendung der Strömungslehre. </a:t>
            </a:r>
            <a:r>
              <a:rPr lang="de-DE" sz="1200" dirty="0" err="1">
                <a:latin typeface="Calibri" panose="020F0502020204030204" pitchFamily="34" charset="0"/>
              </a:rPr>
              <a:t>Beitr</a:t>
            </a:r>
            <a:r>
              <a:rPr lang="de-DE" sz="1200" dirty="0">
                <a:latin typeface="Calibri" panose="020F0502020204030204" pitchFamily="34" charset="0"/>
              </a:rPr>
              <a:t> </a:t>
            </a:r>
            <a:r>
              <a:rPr lang="de-DE" sz="1200" dirty="0" err="1">
                <a:latin typeface="Calibri" panose="020F0502020204030204" pitchFamily="34" charset="0"/>
              </a:rPr>
              <a:t>Phys</a:t>
            </a:r>
            <a:r>
              <a:rPr lang="de-DE" sz="1200" dirty="0">
                <a:latin typeface="Calibri" panose="020F0502020204030204" pitchFamily="34" charset="0"/>
              </a:rPr>
              <a:t> freien Atmosphäre. 19:188-202 </a:t>
            </a:r>
          </a:p>
        </p:txBody>
      </p:sp>
      <p:pic>
        <p:nvPicPr>
          <p:cNvPr id="3" name="Picture 2" descr="Buch - Kostenlose bildung Icons">
            <a:extLst>
              <a:ext uri="{FF2B5EF4-FFF2-40B4-BE49-F238E27FC236}">
                <a16:creationId xmlns:a16="http://schemas.microsoft.com/office/drawing/2014/main" id="{1D7C2AC6-0EBC-001B-8C4A-09C9B4A4C4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848" y="6172329"/>
            <a:ext cx="580041" cy="30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23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CA2AE2B-3DFE-D3E2-4910-56364A8DBEC2}"/>
              </a:ext>
            </a:extLst>
          </p:cNvPr>
          <p:cNvSpPr txBox="1"/>
          <p:nvPr/>
        </p:nvSpPr>
        <p:spPr>
          <a:xfrm>
            <a:off x="1611319" y="5873556"/>
            <a:ext cx="1342034" cy="646331"/>
          </a:xfrm>
          <a:prstGeom prst="rect">
            <a:avLst/>
          </a:prstGeom>
          <a:noFill/>
        </p:spPr>
        <p:txBody>
          <a:bodyPr wrap="none" rtlCol="0">
            <a:spAutoFit/>
          </a:bodyPr>
          <a:lstStyle/>
          <a:p>
            <a:r>
              <a:rPr lang="de-DE" dirty="0"/>
              <a:t>1909 – 2005</a:t>
            </a:r>
          </a:p>
          <a:p>
            <a:endParaRPr lang="en-GB" dirty="0"/>
          </a:p>
        </p:txBody>
      </p:sp>
      <p:sp>
        <p:nvSpPr>
          <p:cNvPr id="5" name="Textfeld 4">
            <a:extLst>
              <a:ext uri="{FF2B5EF4-FFF2-40B4-BE49-F238E27FC236}">
                <a16:creationId xmlns:a16="http://schemas.microsoft.com/office/drawing/2014/main" id="{284A154C-8661-CDD2-DAE6-2CBE7054B658}"/>
              </a:ext>
            </a:extLst>
          </p:cNvPr>
          <p:cNvSpPr txBox="1"/>
          <p:nvPr/>
        </p:nvSpPr>
        <p:spPr>
          <a:xfrm>
            <a:off x="1000200" y="2029691"/>
            <a:ext cx="2847900" cy="369332"/>
          </a:xfrm>
          <a:prstGeom prst="rect">
            <a:avLst/>
          </a:prstGeom>
          <a:noFill/>
        </p:spPr>
        <p:txBody>
          <a:bodyPr wrap="square">
            <a:spAutoFit/>
          </a:bodyPr>
          <a:lstStyle/>
          <a:p>
            <a:r>
              <a:rPr lang="en-GB" b="1" dirty="0"/>
              <a:t>Heinz </a:t>
            </a:r>
            <a:r>
              <a:rPr lang="en-GB" b="1" dirty="0" err="1"/>
              <a:t>Lettau</a:t>
            </a:r>
            <a:endParaRPr lang="en-GB" b="1" dirty="0"/>
          </a:p>
        </p:txBody>
      </p:sp>
      <p:sp>
        <p:nvSpPr>
          <p:cNvPr id="16" name="Textfeld 15">
            <a:extLst>
              <a:ext uri="{FF2B5EF4-FFF2-40B4-BE49-F238E27FC236}">
                <a16:creationId xmlns:a16="http://schemas.microsoft.com/office/drawing/2014/main" id="{C173341F-E759-C3D5-E4EA-0D877BA7FFF2}"/>
              </a:ext>
            </a:extLst>
          </p:cNvPr>
          <p:cNvSpPr txBox="1"/>
          <p:nvPr/>
        </p:nvSpPr>
        <p:spPr>
          <a:xfrm>
            <a:off x="6414044" y="2451142"/>
            <a:ext cx="5180540" cy="2893100"/>
          </a:xfrm>
          <a:prstGeom prst="rect">
            <a:avLst/>
          </a:prstGeom>
          <a:noFill/>
        </p:spPr>
        <p:txBody>
          <a:bodyPr wrap="square">
            <a:spAutoFit/>
          </a:bodyPr>
          <a:lstStyle/>
          <a:p>
            <a:r>
              <a:rPr lang="de-DE" sz="1400" dirty="0"/>
              <a:t>1931 	 PhD at </a:t>
            </a:r>
            <a:r>
              <a:rPr lang="de-DE" sz="1400" dirty="0" err="1"/>
              <a:t>the</a:t>
            </a:r>
            <a:r>
              <a:rPr lang="de-DE" sz="1400" dirty="0"/>
              <a:t> University </a:t>
            </a:r>
            <a:r>
              <a:rPr lang="de-DE" sz="1400" dirty="0" err="1"/>
              <a:t>of</a:t>
            </a:r>
            <a:r>
              <a:rPr lang="de-DE" sz="1400" dirty="0"/>
              <a:t> Leipzig</a:t>
            </a:r>
          </a:p>
          <a:p>
            <a:r>
              <a:rPr lang="en-GB" sz="1400" dirty="0"/>
              <a:t>1933 – 1938 Assistant of Prof. </a:t>
            </a:r>
            <a:r>
              <a:rPr lang="en-GB" sz="1400" dirty="0" err="1"/>
              <a:t>Weickmann</a:t>
            </a:r>
            <a:r>
              <a:rPr lang="en-GB" sz="1400" dirty="0"/>
              <a:t> at Leipzig</a:t>
            </a:r>
          </a:p>
          <a:p>
            <a:r>
              <a:rPr lang="en-GB" sz="1400" dirty="0"/>
              <a:t>1938 	Head Observatory </a:t>
            </a:r>
            <a:r>
              <a:rPr lang="en-GB" sz="1400" dirty="0" err="1"/>
              <a:t>Groß</a:t>
            </a:r>
            <a:r>
              <a:rPr lang="en-GB" sz="1400" dirty="0"/>
              <a:t> </a:t>
            </a:r>
            <a:r>
              <a:rPr lang="en-GB" sz="1400" dirty="0" err="1"/>
              <a:t>Raum</a:t>
            </a:r>
            <a:r>
              <a:rPr lang="en-GB" sz="1400" dirty="0"/>
              <a:t> (Univ. </a:t>
            </a:r>
            <a:r>
              <a:rPr lang="en-GB" sz="1400" dirty="0" err="1"/>
              <a:t>Königsberg</a:t>
            </a:r>
            <a:r>
              <a:rPr lang="en-GB" sz="1400" dirty="0"/>
              <a:t>)</a:t>
            </a:r>
          </a:p>
          <a:p>
            <a:r>
              <a:rPr lang="en-GB" sz="1400" dirty="0"/>
              <a:t>WWII	 Calculation of ballistic winds based on wind-profile and 	turbulence data for rocket launches</a:t>
            </a:r>
          </a:p>
          <a:p>
            <a:r>
              <a:rPr lang="en-GB" sz="1400" dirty="0"/>
              <a:t>1944/45	American prisoner </a:t>
            </a:r>
          </a:p>
          <a:p>
            <a:r>
              <a:rPr lang="en-GB" sz="1400" dirty="0"/>
              <a:t>1945/47	Weather Service of US zone</a:t>
            </a:r>
          </a:p>
          <a:p>
            <a:r>
              <a:rPr lang="en-GB" sz="1400" dirty="0"/>
              <a:t>1947 – 1957 Massachusetts Institute of Technology</a:t>
            </a:r>
          </a:p>
          <a:p>
            <a:r>
              <a:rPr lang="en-GB" sz="1400" dirty="0"/>
              <a:t>1953	O’Neill experiment</a:t>
            </a:r>
          </a:p>
          <a:p>
            <a:r>
              <a:rPr lang="en-GB" sz="1400" dirty="0"/>
              <a:t>1957	Book: Exploring the atmosphere’s first mile of the 	atmosphere</a:t>
            </a:r>
          </a:p>
          <a:p>
            <a:r>
              <a:rPr lang="en-GB" sz="1400" dirty="0"/>
              <a:t>1957 – 1980	Professor of Meteorology at the University of Wisconsin</a:t>
            </a:r>
          </a:p>
          <a:p>
            <a:r>
              <a:rPr lang="en-GB" sz="1400" dirty="0"/>
              <a:t>1970	Editorial board member “Boundary-Layer Meteorology”</a:t>
            </a:r>
          </a:p>
        </p:txBody>
      </p:sp>
      <p:pic>
        <p:nvPicPr>
          <p:cNvPr id="17" name="Grafik 16" descr="Ein Bild, das Person, Mann, Anzug, alt enthält.&#10;&#10;Automatisch generierte Beschreibung">
            <a:extLst>
              <a:ext uri="{FF2B5EF4-FFF2-40B4-BE49-F238E27FC236}">
                <a16:creationId xmlns:a16="http://schemas.microsoft.com/office/drawing/2014/main" id="{E3D9AAE3-97C4-6AB1-0D3C-6662DF1253F9}"/>
              </a:ext>
            </a:extLst>
          </p:cNvPr>
          <p:cNvPicPr>
            <a:picLocks noChangeAspect="1"/>
          </p:cNvPicPr>
          <p:nvPr/>
        </p:nvPicPr>
        <p:blipFill>
          <a:blip r:embed="rId3"/>
          <a:stretch>
            <a:fillRect/>
          </a:stretch>
        </p:blipFill>
        <p:spPr>
          <a:xfrm>
            <a:off x="797237" y="2540688"/>
            <a:ext cx="2095555" cy="3191203"/>
          </a:xfrm>
          <a:prstGeom prst="rect">
            <a:avLst/>
          </a:prstGeom>
        </p:spPr>
      </p:pic>
      <p:graphicFrame>
        <p:nvGraphicFramePr>
          <p:cNvPr id="19" name="Objekt 18">
            <a:extLst>
              <a:ext uri="{FF2B5EF4-FFF2-40B4-BE49-F238E27FC236}">
                <a16:creationId xmlns:a16="http://schemas.microsoft.com/office/drawing/2014/main" id="{243C7E4F-9AD8-3A15-6A0E-7E882F6CB9BC}"/>
              </a:ext>
            </a:extLst>
          </p:cNvPr>
          <p:cNvGraphicFramePr>
            <a:graphicFrameLocks noChangeAspect="1"/>
          </p:cNvGraphicFramePr>
          <p:nvPr>
            <p:extLst>
              <p:ext uri="{D42A27DB-BD31-4B8C-83A1-F6EECF244321}">
                <p14:modId xmlns:p14="http://schemas.microsoft.com/office/powerpoint/2010/main" val="3713476222"/>
              </p:ext>
            </p:extLst>
          </p:nvPr>
        </p:nvGraphicFramePr>
        <p:xfrm>
          <a:off x="3435230" y="2174139"/>
          <a:ext cx="2451100" cy="3924300"/>
        </p:xfrm>
        <a:graphic>
          <a:graphicData uri="http://schemas.openxmlformats.org/presentationml/2006/ole">
            <mc:AlternateContent xmlns:mc="http://schemas.openxmlformats.org/markup-compatibility/2006">
              <mc:Choice xmlns:v="urn:schemas-microsoft-com:vml" Requires="v">
                <p:oleObj r:id="rId4" imgW="2450520" imgH="3923640" progId="">
                  <p:embed/>
                </p:oleObj>
              </mc:Choice>
              <mc:Fallback>
                <p:oleObj r:id="rId4" imgW="2450520" imgH="3923640" progId="">
                  <p:embed/>
                  <p:pic>
                    <p:nvPicPr>
                      <p:cNvPr id="0" name=""/>
                      <p:cNvPicPr/>
                      <p:nvPr/>
                    </p:nvPicPr>
                    <p:blipFill>
                      <a:blip r:embed="rId5"/>
                      <a:stretch>
                        <a:fillRect/>
                      </a:stretch>
                    </p:blipFill>
                    <p:spPr>
                      <a:xfrm>
                        <a:off x="3435230" y="2174139"/>
                        <a:ext cx="2451100" cy="3924300"/>
                      </a:xfrm>
                      <a:prstGeom prst="rect">
                        <a:avLst/>
                      </a:prstGeom>
                    </p:spPr>
                  </p:pic>
                </p:oleObj>
              </mc:Fallback>
            </mc:AlternateContent>
          </a:graphicData>
        </a:graphic>
      </p:graphicFrame>
    </p:spTree>
    <p:extLst>
      <p:ext uri="{BB962C8B-B14F-4D97-AF65-F5344CB8AC3E}">
        <p14:creationId xmlns:p14="http://schemas.microsoft.com/office/powerpoint/2010/main" val="419578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00200" y="486918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17420" y="486918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69791"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33900"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8439"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10447" y="486744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4357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8922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0953" y="485601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690193" y="5063490"/>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43419" y="5029200"/>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25760" y="504063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5042067" y="5063490"/>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4076" y="5051997"/>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17206" y="5063490"/>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5716" y="5051997"/>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2343" y="5050573"/>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pic>
        <p:nvPicPr>
          <p:cNvPr id="34" name="Grafik 33">
            <a:extLst>
              <a:ext uri="{FF2B5EF4-FFF2-40B4-BE49-F238E27FC236}">
                <a16:creationId xmlns:a16="http://schemas.microsoft.com/office/drawing/2014/main" id="{18FC7234-6B9A-4DD8-1B48-72931F4A2996}"/>
              </a:ext>
            </a:extLst>
          </p:cNvPr>
          <p:cNvPicPr>
            <a:picLocks noChangeAspect="1"/>
          </p:cNvPicPr>
          <p:nvPr/>
        </p:nvPicPr>
        <p:blipFill>
          <a:blip r:embed="rId3"/>
          <a:stretch>
            <a:fillRect/>
          </a:stretch>
        </p:blipFill>
        <p:spPr>
          <a:xfrm>
            <a:off x="802776" y="3468023"/>
            <a:ext cx="790595" cy="1141765"/>
          </a:xfrm>
          <a:prstGeom prst="rect">
            <a:avLst/>
          </a:prstGeom>
        </p:spPr>
      </p:pic>
      <p:cxnSp>
        <p:nvCxnSpPr>
          <p:cNvPr id="36" name="Gerade Verbindung mit Pfeil 35">
            <a:extLst>
              <a:ext uri="{FF2B5EF4-FFF2-40B4-BE49-F238E27FC236}">
                <a16:creationId xmlns:a16="http://schemas.microsoft.com/office/drawing/2014/main" id="{569E82BA-181C-F8F6-9D8E-5A27136284CB}"/>
              </a:ext>
            </a:extLst>
          </p:cNvPr>
          <p:cNvCxnSpPr/>
          <p:nvPr/>
        </p:nvCxnSpPr>
        <p:spPr>
          <a:xfrm>
            <a:off x="1253692" y="46106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70E0F07-85FF-1235-3EF3-BA2D4EC1102C}"/>
              </a:ext>
            </a:extLst>
          </p:cNvPr>
          <p:cNvCxnSpPr/>
          <p:nvPr/>
        </p:nvCxnSpPr>
        <p:spPr>
          <a:xfrm>
            <a:off x="180577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Grafik 38" descr="Ein Bild, das Mann, Person, Wand, Anzug enthält.&#10;&#10;Automatisch generierte Beschreibung">
            <a:extLst>
              <a:ext uri="{FF2B5EF4-FFF2-40B4-BE49-F238E27FC236}">
                <a16:creationId xmlns:a16="http://schemas.microsoft.com/office/drawing/2014/main" id="{87BF878C-CCAA-1D07-E6CE-4A907294BBEA}"/>
              </a:ext>
            </a:extLst>
          </p:cNvPr>
          <p:cNvPicPr>
            <a:picLocks noChangeAspect="1"/>
          </p:cNvPicPr>
          <p:nvPr/>
        </p:nvPicPr>
        <p:blipFill>
          <a:blip r:embed="rId4"/>
          <a:stretch>
            <a:fillRect/>
          </a:stretch>
        </p:blipFill>
        <p:spPr>
          <a:xfrm>
            <a:off x="1561304" y="3650382"/>
            <a:ext cx="636082" cy="848110"/>
          </a:xfrm>
          <a:prstGeom prst="rect">
            <a:avLst/>
          </a:prstGeom>
        </p:spPr>
      </p:pic>
      <p:pic>
        <p:nvPicPr>
          <p:cNvPr id="41" name="Grafik 40" descr="Ein Bild, das Text, Mann, Person, Anzug enthält.&#10;&#10;Automatisch generierte Beschreibung">
            <a:extLst>
              <a:ext uri="{FF2B5EF4-FFF2-40B4-BE49-F238E27FC236}">
                <a16:creationId xmlns:a16="http://schemas.microsoft.com/office/drawing/2014/main" id="{4D94E30F-2C90-8157-F1D0-E346370CEBA8}"/>
              </a:ext>
            </a:extLst>
          </p:cNvPr>
          <p:cNvPicPr>
            <a:picLocks noChangeAspect="1"/>
          </p:cNvPicPr>
          <p:nvPr/>
        </p:nvPicPr>
        <p:blipFill>
          <a:blip r:embed="rId5"/>
          <a:stretch>
            <a:fillRect/>
          </a:stretch>
        </p:blipFill>
        <p:spPr>
          <a:xfrm>
            <a:off x="3361641" y="3530627"/>
            <a:ext cx="652744" cy="958106"/>
          </a:xfrm>
          <a:prstGeom prst="rect">
            <a:avLst/>
          </a:prstGeom>
        </p:spPr>
      </p:pic>
      <p:pic>
        <p:nvPicPr>
          <p:cNvPr id="43" name="Grafik 42" descr="Ein Bild, das Person, Mann enthält.&#10;&#10;Automatisch generierte Beschreibung">
            <a:extLst>
              <a:ext uri="{FF2B5EF4-FFF2-40B4-BE49-F238E27FC236}">
                <a16:creationId xmlns:a16="http://schemas.microsoft.com/office/drawing/2014/main" id="{266221DA-8D13-C995-2958-C250F8098234}"/>
              </a:ext>
            </a:extLst>
          </p:cNvPr>
          <p:cNvPicPr>
            <a:picLocks noChangeAspect="1"/>
          </p:cNvPicPr>
          <p:nvPr/>
        </p:nvPicPr>
        <p:blipFill>
          <a:blip r:embed="rId6"/>
          <a:stretch>
            <a:fillRect/>
          </a:stretch>
        </p:blipFill>
        <p:spPr>
          <a:xfrm>
            <a:off x="2625062" y="3571814"/>
            <a:ext cx="651184" cy="913942"/>
          </a:xfrm>
          <a:prstGeom prst="rect">
            <a:avLst/>
          </a:prstGeom>
        </p:spPr>
      </p:pic>
      <p:sp>
        <p:nvSpPr>
          <p:cNvPr id="44" name="Textfeld 43">
            <a:extLst>
              <a:ext uri="{FF2B5EF4-FFF2-40B4-BE49-F238E27FC236}">
                <a16:creationId xmlns:a16="http://schemas.microsoft.com/office/drawing/2014/main" id="{25FFCD7F-3525-55E7-A419-472701C3C147}"/>
              </a:ext>
            </a:extLst>
          </p:cNvPr>
          <p:cNvSpPr txBox="1"/>
          <p:nvPr/>
        </p:nvSpPr>
        <p:spPr>
          <a:xfrm>
            <a:off x="2435114" y="3111970"/>
            <a:ext cx="955005" cy="738664"/>
          </a:xfrm>
          <a:prstGeom prst="rect">
            <a:avLst/>
          </a:prstGeom>
          <a:noFill/>
        </p:spPr>
        <p:txBody>
          <a:bodyPr wrap="none" rtlCol="0">
            <a:spAutoFit/>
          </a:bodyPr>
          <a:lstStyle/>
          <a:p>
            <a:r>
              <a:rPr lang="de-DE" sz="1200" dirty="0"/>
              <a:t>C.-G. </a:t>
            </a:r>
            <a:r>
              <a:rPr lang="de-DE" sz="1200" dirty="0" err="1"/>
              <a:t>Rossby</a:t>
            </a:r>
            <a:endParaRPr lang="de-DE" sz="1200" dirty="0"/>
          </a:p>
          <a:p>
            <a:r>
              <a:rPr lang="de-DE" sz="1200" dirty="0"/>
              <a:t>1898 - 1957</a:t>
            </a:r>
          </a:p>
          <a:p>
            <a:endParaRPr lang="en-GB" dirty="0"/>
          </a:p>
        </p:txBody>
      </p:sp>
      <p:sp>
        <p:nvSpPr>
          <p:cNvPr id="45" name="Textfeld 44">
            <a:extLst>
              <a:ext uri="{FF2B5EF4-FFF2-40B4-BE49-F238E27FC236}">
                <a16:creationId xmlns:a16="http://schemas.microsoft.com/office/drawing/2014/main" id="{231D2D81-AB8F-3275-B04E-4763BBCDAFEF}"/>
              </a:ext>
            </a:extLst>
          </p:cNvPr>
          <p:cNvSpPr txBox="1"/>
          <p:nvPr/>
        </p:nvSpPr>
        <p:spPr>
          <a:xfrm>
            <a:off x="3325120" y="2927123"/>
            <a:ext cx="930063" cy="923330"/>
          </a:xfrm>
          <a:prstGeom prst="rect">
            <a:avLst/>
          </a:prstGeom>
          <a:noFill/>
        </p:spPr>
        <p:txBody>
          <a:bodyPr wrap="none" rtlCol="0">
            <a:spAutoFit/>
          </a:bodyPr>
          <a:lstStyle/>
          <a:p>
            <a:pPr algn="ctr"/>
            <a:r>
              <a:rPr lang="de-DE" sz="1200" dirty="0"/>
              <a:t>H.U. </a:t>
            </a:r>
          </a:p>
          <a:p>
            <a:pPr algn="ctr"/>
            <a:r>
              <a:rPr lang="de-DE" sz="1200" dirty="0"/>
              <a:t>Sverdrup</a:t>
            </a:r>
          </a:p>
          <a:p>
            <a:pPr algn="ctr"/>
            <a:r>
              <a:rPr lang="de-DE" sz="1200" dirty="0"/>
              <a:t>1888 - 1957</a:t>
            </a:r>
          </a:p>
          <a:p>
            <a:endParaRPr lang="en-GB" dirty="0"/>
          </a:p>
        </p:txBody>
      </p:sp>
      <p:cxnSp>
        <p:nvCxnSpPr>
          <p:cNvPr id="47" name="Gerade Verbindung mit Pfeil 46">
            <a:extLst>
              <a:ext uri="{FF2B5EF4-FFF2-40B4-BE49-F238E27FC236}">
                <a16:creationId xmlns:a16="http://schemas.microsoft.com/office/drawing/2014/main" id="{D58D3E55-1358-10DB-A182-1FB2881F0AEE}"/>
              </a:ext>
            </a:extLst>
          </p:cNvPr>
          <p:cNvCxnSpPr/>
          <p:nvPr/>
        </p:nvCxnSpPr>
        <p:spPr>
          <a:xfrm>
            <a:off x="3390119"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32F9A89-08B5-E9EE-29A7-99EF9B28881C}"/>
              </a:ext>
            </a:extLst>
          </p:cNvPr>
          <p:cNvSpPr txBox="1"/>
          <p:nvPr/>
        </p:nvSpPr>
        <p:spPr>
          <a:xfrm>
            <a:off x="1456177" y="3113000"/>
            <a:ext cx="930063" cy="738664"/>
          </a:xfrm>
          <a:prstGeom prst="rect">
            <a:avLst/>
          </a:prstGeom>
          <a:noFill/>
        </p:spPr>
        <p:txBody>
          <a:bodyPr wrap="none" rtlCol="0">
            <a:spAutoFit/>
          </a:bodyPr>
          <a:lstStyle/>
          <a:p>
            <a:r>
              <a:rPr lang="de-DE" sz="1200" dirty="0"/>
              <a:t>W. Schmidt</a:t>
            </a:r>
          </a:p>
          <a:p>
            <a:r>
              <a:rPr lang="de-DE" sz="1200" dirty="0"/>
              <a:t>1883 - 1936</a:t>
            </a:r>
          </a:p>
          <a:p>
            <a:endParaRPr lang="en-GB" dirty="0"/>
          </a:p>
        </p:txBody>
      </p:sp>
      <p:graphicFrame>
        <p:nvGraphicFramePr>
          <p:cNvPr id="49" name="Objekt 48">
            <a:extLst>
              <a:ext uri="{FF2B5EF4-FFF2-40B4-BE49-F238E27FC236}">
                <a16:creationId xmlns:a16="http://schemas.microsoft.com/office/drawing/2014/main" id="{66E194D1-5BA4-E3D3-34CC-C877CED48FA9}"/>
              </a:ext>
            </a:extLst>
          </p:cNvPr>
          <p:cNvGraphicFramePr>
            <a:graphicFrameLocks noChangeAspect="1"/>
          </p:cNvGraphicFramePr>
          <p:nvPr/>
        </p:nvGraphicFramePr>
        <p:xfrm>
          <a:off x="6463522" y="3571814"/>
          <a:ext cx="732146" cy="908286"/>
        </p:xfrm>
        <a:graphic>
          <a:graphicData uri="http://schemas.openxmlformats.org/presentationml/2006/ole">
            <mc:AlternateContent xmlns:mc="http://schemas.openxmlformats.org/markup-compatibility/2006">
              <mc:Choice xmlns:v="urn:schemas-microsoft-com:vml" Requires="v">
                <p:oleObj r:id="rId7" imgW="4380840" imgH="5434920" progId="">
                  <p:embed/>
                </p:oleObj>
              </mc:Choice>
              <mc:Fallback>
                <p:oleObj r:id="rId7" imgW="4380840" imgH="5434920" progId="">
                  <p:embed/>
                  <p:pic>
                    <p:nvPicPr>
                      <p:cNvPr id="49" name="Objekt 48">
                        <a:extLst>
                          <a:ext uri="{FF2B5EF4-FFF2-40B4-BE49-F238E27FC236}">
                            <a16:creationId xmlns:a16="http://schemas.microsoft.com/office/drawing/2014/main" id="{66E194D1-5BA4-E3D3-34CC-C877CED48FA9}"/>
                          </a:ext>
                        </a:extLst>
                      </p:cNvPr>
                      <p:cNvPicPr/>
                      <p:nvPr/>
                    </p:nvPicPr>
                    <p:blipFill>
                      <a:blip r:embed="rId8"/>
                      <a:stretch>
                        <a:fillRect/>
                      </a:stretch>
                    </p:blipFill>
                    <p:spPr>
                      <a:xfrm>
                        <a:off x="6463522" y="3571814"/>
                        <a:ext cx="732146" cy="908286"/>
                      </a:xfrm>
                      <a:prstGeom prst="rect">
                        <a:avLst/>
                      </a:prstGeom>
                    </p:spPr>
                  </p:pic>
                </p:oleObj>
              </mc:Fallback>
            </mc:AlternateContent>
          </a:graphicData>
        </a:graphic>
      </p:graphicFrame>
      <p:sp>
        <p:nvSpPr>
          <p:cNvPr id="50" name="Textfeld 49">
            <a:extLst>
              <a:ext uri="{FF2B5EF4-FFF2-40B4-BE49-F238E27FC236}">
                <a16:creationId xmlns:a16="http://schemas.microsoft.com/office/drawing/2014/main" id="{D66CB449-C148-ED70-B4FB-BCDA94A197ED}"/>
              </a:ext>
            </a:extLst>
          </p:cNvPr>
          <p:cNvSpPr txBox="1"/>
          <p:nvPr/>
        </p:nvSpPr>
        <p:spPr>
          <a:xfrm>
            <a:off x="6336894" y="2941953"/>
            <a:ext cx="979307" cy="923330"/>
          </a:xfrm>
          <a:prstGeom prst="rect">
            <a:avLst/>
          </a:prstGeom>
          <a:noFill/>
        </p:spPr>
        <p:txBody>
          <a:bodyPr wrap="none" rtlCol="0">
            <a:spAutoFit/>
          </a:bodyPr>
          <a:lstStyle/>
          <a:p>
            <a:pPr algn="ctr"/>
            <a:r>
              <a:rPr lang="de-DE" sz="1200" dirty="0"/>
              <a:t>V.M. </a:t>
            </a:r>
          </a:p>
          <a:p>
            <a:pPr algn="ctr"/>
            <a:r>
              <a:rPr lang="de-DE" sz="1200" dirty="0" err="1"/>
              <a:t>Bovsheverov</a:t>
            </a:r>
            <a:endParaRPr lang="de-DE" sz="1200" dirty="0"/>
          </a:p>
          <a:p>
            <a:pPr algn="ctr"/>
            <a:r>
              <a:rPr lang="de-DE" sz="1200" dirty="0"/>
              <a:t>1905 - 1995</a:t>
            </a:r>
          </a:p>
          <a:p>
            <a:endParaRPr lang="en-GB" dirty="0"/>
          </a:p>
        </p:txBody>
      </p:sp>
      <p:cxnSp>
        <p:nvCxnSpPr>
          <p:cNvPr id="52" name="Gerade Verbindung mit Pfeil 51">
            <a:extLst>
              <a:ext uri="{FF2B5EF4-FFF2-40B4-BE49-F238E27FC236}">
                <a16:creationId xmlns:a16="http://schemas.microsoft.com/office/drawing/2014/main" id="{CFDBF7F9-3CC8-5357-70C8-267BADB8C543}"/>
              </a:ext>
            </a:extLst>
          </p:cNvPr>
          <p:cNvCxnSpPr/>
          <p:nvPr/>
        </p:nvCxnSpPr>
        <p:spPr>
          <a:xfrm>
            <a:off x="3226154"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E39BC56-B468-CBA8-2F45-BAABF9FE618C}"/>
              </a:ext>
            </a:extLst>
          </p:cNvPr>
          <p:cNvCxnSpPr/>
          <p:nvPr/>
        </p:nvCxnSpPr>
        <p:spPr>
          <a:xfrm>
            <a:off x="6810447" y="458323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fik 54" descr="Ein Bild, das Person, Mann, tragen, drinnen enthält.&#10;&#10;Automatisch generierte Beschreibung">
            <a:extLst>
              <a:ext uri="{FF2B5EF4-FFF2-40B4-BE49-F238E27FC236}">
                <a16:creationId xmlns:a16="http://schemas.microsoft.com/office/drawing/2014/main" id="{23F8949B-4EDA-4D89-1374-B5045669F6E3}"/>
              </a:ext>
            </a:extLst>
          </p:cNvPr>
          <p:cNvPicPr>
            <a:picLocks noChangeAspect="1"/>
          </p:cNvPicPr>
          <p:nvPr/>
        </p:nvPicPr>
        <p:blipFill>
          <a:blip r:embed="rId9"/>
          <a:stretch>
            <a:fillRect/>
          </a:stretch>
        </p:blipFill>
        <p:spPr>
          <a:xfrm>
            <a:off x="8378672" y="3532647"/>
            <a:ext cx="770801" cy="963502"/>
          </a:xfrm>
          <a:prstGeom prst="rect">
            <a:avLst/>
          </a:prstGeom>
        </p:spPr>
      </p:pic>
      <p:sp>
        <p:nvSpPr>
          <p:cNvPr id="56" name="Textfeld 55">
            <a:extLst>
              <a:ext uri="{FF2B5EF4-FFF2-40B4-BE49-F238E27FC236}">
                <a16:creationId xmlns:a16="http://schemas.microsoft.com/office/drawing/2014/main" id="{CA70F3CD-928C-FAE3-234D-28C478FBFD4C}"/>
              </a:ext>
            </a:extLst>
          </p:cNvPr>
          <p:cNvSpPr txBox="1"/>
          <p:nvPr/>
        </p:nvSpPr>
        <p:spPr>
          <a:xfrm>
            <a:off x="8401472" y="2950629"/>
            <a:ext cx="725199" cy="923330"/>
          </a:xfrm>
          <a:prstGeom prst="rect">
            <a:avLst/>
          </a:prstGeom>
          <a:noFill/>
        </p:spPr>
        <p:txBody>
          <a:bodyPr wrap="none" rtlCol="0">
            <a:spAutoFit/>
          </a:bodyPr>
          <a:lstStyle/>
          <a:p>
            <a:pPr algn="ctr"/>
            <a:r>
              <a:rPr lang="de-DE" sz="1200" dirty="0"/>
              <a:t>J.A.</a:t>
            </a:r>
          </a:p>
          <a:p>
            <a:pPr algn="ctr"/>
            <a:r>
              <a:rPr lang="de-DE" sz="1200" dirty="0" err="1"/>
              <a:t>Businger</a:t>
            </a:r>
            <a:endParaRPr lang="de-DE" sz="1200" dirty="0"/>
          </a:p>
          <a:p>
            <a:pPr algn="ctr"/>
            <a:r>
              <a:rPr lang="de-DE" sz="1200" dirty="0"/>
              <a:t>*1924</a:t>
            </a:r>
          </a:p>
          <a:p>
            <a:endParaRPr lang="en-GB" dirty="0"/>
          </a:p>
        </p:txBody>
      </p:sp>
      <p:graphicFrame>
        <p:nvGraphicFramePr>
          <p:cNvPr id="58" name="Objekt 57">
            <a:extLst>
              <a:ext uri="{FF2B5EF4-FFF2-40B4-BE49-F238E27FC236}">
                <a16:creationId xmlns:a16="http://schemas.microsoft.com/office/drawing/2014/main" id="{ABF091E8-5971-897A-4807-BC48D8AE2724}"/>
              </a:ext>
            </a:extLst>
          </p:cNvPr>
          <p:cNvGraphicFramePr>
            <a:graphicFrameLocks noChangeAspect="1"/>
          </p:cNvGraphicFramePr>
          <p:nvPr/>
        </p:nvGraphicFramePr>
        <p:xfrm>
          <a:off x="8478225" y="2084271"/>
          <a:ext cx="587992" cy="881988"/>
        </p:xfrm>
        <a:graphic>
          <a:graphicData uri="http://schemas.openxmlformats.org/presentationml/2006/ole">
            <mc:AlternateContent xmlns:mc="http://schemas.openxmlformats.org/markup-compatibility/2006">
              <mc:Choice xmlns:v="urn:schemas-microsoft-com:vml" Requires="v">
                <p:oleObj r:id="rId10" imgW="711000" imgH="1066320" progId="">
                  <p:embed/>
                </p:oleObj>
              </mc:Choice>
              <mc:Fallback>
                <p:oleObj r:id="rId10" imgW="711000" imgH="1066320" progId="">
                  <p:embed/>
                  <p:pic>
                    <p:nvPicPr>
                      <p:cNvPr id="58" name="Objekt 57">
                        <a:extLst>
                          <a:ext uri="{FF2B5EF4-FFF2-40B4-BE49-F238E27FC236}">
                            <a16:creationId xmlns:a16="http://schemas.microsoft.com/office/drawing/2014/main" id="{ABF091E8-5971-897A-4807-BC48D8AE2724}"/>
                          </a:ext>
                        </a:extLst>
                      </p:cNvPr>
                      <p:cNvPicPr/>
                      <p:nvPr/>
                    </p:nvPicPr>
                    <p:blipFill>
                      <a:blip r:embed="rId11"/>
                      <a:stretch>
                        <a:fillRect/>
                      </a:stretch>
                    </p:blipFill>
                    <p:spPr>
                      <a:xfrm>
                        <a:off x="8478225" y="2084271"/>
                        <a:ext cx="587992" cy="881988"/>
                      </a:xfrm>
                      <a:prstGeom prst="rect">
                        <a:avLst/>
                      </a:prstGeom>
                    </p:spPr>
                  </p:pic>
                </p:oleObj>
              </mc:Fallback>
            </mc:AlternateContent>
          </a:graphicData>
        </a:graphic>
      </p:graphicFrame>
      <p:cxnSp>
        <p:nvCxnSpPr>
          <p:cNvPr id="61" name="Gerade Verbindung mit Pfeil 60">
            <a:extLst>
              <a:ext uri="{FF2B5EF4-FFF2-40B4-BE49-F238E27FC236}">
                <a16:creationId xmlns:a16="http://schemas.microsoft.com/office/drawing/2014/main" id="{CAAC61D6-232A-A1E5-4EA2-42627C98D007}"/>
              </a:ext>
            </a:extLst>
          </p:cNvPr>
          <p:cNvCxnSpPr/>
          <p:nvPr/>
        </p:nvCxnSpPr>
        <p:spPr>
          <a:xfrm>
            <a:off x="8123358" y="455783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kt 61">
            <a:extLst>
              <a:ext uri="{FF2B5EF4-FFF2-40B4-BE49-F238E27FC236}">
                <a16:creationId xmlns:a16="http://schemas.microsoft.com/office/drawing/2014/main" id="{0174A505-5F36-1829-DE30-69C35CDE09C3}"/>
              </a:ext>
            </a:extLst>
          </p:cNvPr>
          <p:cNvGraphicFramePr>
            <a:graphicFrameLocks noChangeAspect="1"/>
          </p:cNvGraphicFramePr>
          <p:nvPr/>
        </p:nvGraphicFramePr>
        <p:xfrm>
          <a:off x="7551163" y="3582090"/>
          <a:ext cx="740672" cy="924817"/>
        </p:xfrm>
        <a:graphic>
          <a:graphicData uri="http://schemas.openxmlformats.org/presentationml/2006/ole">
            <mc:AlternateContent xmlns:mc="http://schemas.openxmlformats.org/markup-compatibility/2006">
              <mc:Choice xmlns:v="urn:schemas-microsoft-com:vml" Requires="v">
                <p:oleObj r:id="rId12" imgW="2298240" imgH="2869560" progId="">
                  <p:embed/>
                </p:oleObj>
              </mc:Choice>
              <mc:Fallback>
                <p:oleObj r:id="rId12" imgW="2298240" imgH="2869560" progId="">
                  <p:embed/>
                  <p:pic>
                    <p:nvPicPr>
                      <p:cNvPr id="62" name="Objekt 61">
                        <a:extLst>
                          <a:ext uri="{FF2B5EF4-FFF2-40B4-BE49-F238E27FC236}">
                            <a16:creationId xmlns:a16="http://schemas.microsoft.com/office/drawing/2014/main" id="{0174A505-5F36-1829-DE30-69C35CDE09C3}"/>
                          </a:ext>
                        </a:extLst>
                      </p:cNvPr>
                      <p:cNvPicPr/>
                      <p:nvPr/>
                    </p:nvPicPr>
                    <p:blipFill>
                      <a:blip r:embed="rId13"/>
                      <a:stretch>
                        <a:fillRect/>
                      </a:stretch>
                    </p:blipFill>
                    <p:spPr>
                      <a:xfrm>
                        <a:off x="7551163" y="3582090"/>
                        <a:ext cx="740672" cy="924817"/>
                      </a:xfrm>
                      <a:prstGeom prst="rect">
                        <a:avLst/>
                      </a:prstGeom>
                    </p:spPr>
                  </p:pic>
                </p:oleObj>
              </mc:Fallback>
            </mc:AlternateContent>
          </a:graphicData>
        </a:graphic>
      </p:graphicFrame>
      <p:sp>
        <p:nvSpPr>
          <p:cNvPr id="64" name="Textfeld 63">
            <a:extLst>
              <a:ext uri="{FF2B5EF4-FFF2-40B4-BE49-F238E27FC236}">
                <a16:creationId xmlns:a16="http://schemas.microsoft.com/office/drawing/2014/main" id="{D64BB2F2-192F-CE8B-F191-1692211D01CD}"/>
              </a:ext>
            </a:extLst>
          </p:cNvPr>
          <p:cNvSpPr txBox="1"/>
          <p:nvPr/>
        </p:nvSpPr>
        <p:spPr>
          <a:xfrm>
            <a:off x="7422953" y="2941953"/>
            <a:ext cx="930063" cy="923330"/>
          </a:xfrm>
          <a:prstGeom prst="rect">
            <a:avLst/>
          </a:prstGeom>
          <a:noFill/>
        </p:spPr>
        <p:txBody>
          <a:bodyPr wrap="none" rtlCol="0">
            <a:spAutoFit/>
          </a:bodyPr>
          <a:lstStyle/>
          <a:p>
            <a:pPr algn="ctr"/>
            <a:r>
              <a:rPr lang="de-DE" sz="1200" dirty="0"/>
              <a:t>S.S. </a:t>
            </a:r>
          </a:p>
          <a:p>
            <a:pPr algn="ctr"/>
            <a:r>
              <a:rPr lang="de-DE" sz="1200" dirty="0" err="1"/>
              <a:t>Zilitinkevich</a:t>
            </a:r>
            <a:endParaRPr lang="de-DE" sz="1200" dirty="0"/>
          </a:p>
          <a:p>
            <a:pPr algn="ctr"/>
            <a:r>
              <a:rPr lang="de-DE" sz="1200" dirty="0"/>
              <a:t>1936 - 1921</a:t>
            </a:r>
          </a:p>
          <a:p>
            <a:endParaRPr lang="en-GB" dirty="0"/>
          </a:p>
        </p:txBody>
      </p:sp>
      <p:cxnSp>
        <p:nvCxnSpPr>
          <p:cNvPr id="66" name="Gerade Verbindung mit Pfeil 65">
            <a:extLst>
              <a:ext uri="{FF2B5EF4-FFF2-40B4-BE49-F238E27FC236}">
                <a16:creationId xmlns:a16="http://schemas.microsoft.com/office/drawing/2014/main" id="{7422A490-6FDD-DE97-7282-F80F36E4822C}"/>
              </a:ext>
            </a:extLst>
          </p:cNvPr>
          <p:cNvCxnSpPr>
            <a:cxnSpLocks/>
          </p:cNvCxnSpPr>
          <p:nvPr/>
        </p:nvCxnSpPr>
        <p:spPr>
          <a:xfrm flipH="1">
            <a:off x="8310354" y="4558007"/>
            <a:ext cx="259595" cy="19753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9280624A-53EA-4586-2638-C0E082FC2E80}"/>
              </a:ext>
            </a:extLst>
          </p:cNvPr>
          <p:cNvSpPr txBox="1"/>
          <p:nvPr/>
        </p:nvSpPr>
        <p:spPr>
          <a:xfrm>
            <a:off x="8245666" y="1640922"/>
            <a:ext cx="1053109" cy="738664"/>
          </a:xfrm>
          <a:prstGeom prst="rect">
            <a:avLst/>
          </a:prstGeom>
          <a:noFill/>
        </p:spPr>
        <p:txBody>
          <a:bodyPr wrap="none" rtlCol="0">
            <a:spAutoFit/>
          </a:bodyPr>
          <a:lstStyle/>
          <a:p>
            <a:pPr algn="ctr"/>
            <a:r>
              <a:rPr lang="de-DE" sz="1200" dirty="0"/>
              <a:t>J.C. </a:t>
            </a:r>
            <a:r>
              <a:rPr lang="de-DE" sz="1200" dirty="0" err="1"/>
              <a:t>Wyngaard</a:t>
            </a:r>
            <a:endParaRPr lang="de-DE" sz="1200" dirty="0"/>
          </a:p>
          <a:p>
            <a:pPr algn="ctr"/>
            <a:r>
              <a:rPr lang="de-DE" sz="1200" dirty="0"/>
              <a:t>* 1938</a:t>
            </a:r>
          </a:p>
          <a:p>
            <a:endParaRPr lang="en-GB" dirty="0"/>
          </a:p>
        </p:txBody>
      </p:sp>
      <p:sp>
        <p:nvSpPr>
          <p:cNvPr id="72" name="Textfeld 71">
            <a:extLst>
              <a:ext uri="{FF2B5EF4-FFF2-40B4-BE49-F238E27FC236}">
                <a16:creationId xmlns:a16="http://schemas.microsoft.com/office/drawing/2014/main" id="{EF35FF37-1B09-C72B-F04E-253BB851AC63}"/>
              </a:ext>
            </a:extLst>
          </p:cNvPr>
          <p:cNvSpPr txBox="1"/>
          <p:nvPr/>
        </p:nvSpPr>
        <p:spPr>
          <a:xfrm>
            <a:off x="6875510" y="1640922"/>
            <a:ext cx="930063" cy="738664"/>
          </a:xfrm>
          <a:prstGeom prst="rect">
            <a:avLst/>
          </a:prstGeom>
          <a:noFill/>
        </p:spPr>
        <p:txBody>
          <a:bodyPr wrap="none" rtlCol="0">
            <a:spAutoFit/>
          </a:bodyPr>
          <a:lstStyle/>
          <a:p>
            <a:pPr algn="ctr"/>
            <a:r>
              <a:rPr lang="de-DE" sz="1200" dirty="0"/>
              <a:t>J.C. </a:t>
            </a:r>
            <a:r>
              <a:rPr lang="de-DE" sz="1200" dirty="0" err="1"/>
              <a:t>Kaimal</a:t>
            </a:r>
            <a:r>
              <a:rPr lang="de-DE" sz="1200" dirty="0"/>
              <a:t> </a:t>
            </a:r>
          </a:p>
          <a:p>
            <a:pPr algn="ctr"/>
            <a:r>
              <a:rPr lang="de-DE" sz="1200" dirty="0"/>
              <a:t>1930 - 1921</a:t>
            </a:r>
          </a:p>
          <a:p>
            <a:endParaRPr lang="en-GB" dirty="0"/>
          </a:p>
        </p:txBody>
      </p:sp>
      <p:cxnSp>
        <p:nvCxnSpPr>
          <p:cNvPr id="75" name="Gerade Verbindung mit Pfeil 74">
            <a:extLst>
              <a:ext uri="{FF2B5EF4-FFF2-40B4-BE49-F238E27FC236}">
                <a16:creationId xmlns:a16="http://schemas.microsoft.com/office/drawing/2014/main" id="{50648A60-641D-A4CD-BD8A-440EEE63FC93}"/>
              </a:ext>
            </a:extLst>
          </p:cNvPr>
          <p:cNvCxnSpPr/>
          <p:nvPr/>
        </p:nvCxnSpPr>
        <p:spPr>
          <a:xfrm>
            <a:off x="10936200" y="466499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kt 75">
            <a:extLst>
              <a:ext uri="{FF2B5EF4-FFF2-40B4-BE49-F238E27FC236}">
                <a16:creationId xmlns:a16="http://schemas.microsoft.com/office/drawing/2014/main" id="{F75EF3AC-E56D-EC4D-F388-E77CF7DF58C8}"/>
              </a:ext>
            </a:extLst>
          </p:cNvPr>
          <p:cNvGraphicFramePr>
            <a:graphicFrameLocks noChangeAspect="1"/>
          </p:cNvGraphicFramePr>
          <p:nvPr/>
        </p:nvGraphicFramePr>
        <p:xfrm>
          <a:off x="7014245" y="2127983"/>
          <a:ext cx="622300" cy="844550"/>
        </p:xfrm>
        <a:graphic>
          <a:graphicData uri="http://schemas.openxmlformats.org/presentationml/2006/ole">
            <mc:AlternateContent xmlns:mc="http://schemas.openxmlformats.org/markup-compatibility/2006">
              <mc:Choice xmlns:v="urn:schemas-microsoft-com:vml" Requires="v">
                <p:oleObj r:id="rId14" imgW="1244160" imgH="1688760" progId="">
                  <p:embed/>
                </p:oleObj>
              </mc:Choice>
              <mc:Fallback>
                <p:oleObj r:id="rId14" imgW="1244160" imgH="1688760" progId="">
                  <p:embed/>
                  <p:pic>
                    <p:nvPicPr>
                      <p:cNvPr id="76" name="Objekt 75">
                        <a:extLst>
                          <a:ext uri="{FF2B5EF4-FFF2-40B4-BE49-F238E27FC236}">
                            <a16:creationId xmlns:a16="http://schemas.microsoft.com/office/drawing/2014/main" id="{F75EF3AC-E56D-EC4D-F388-E77CF7DF58C8}"/>
                          </a:ext>
                        </a:extLst>
                      </p:cNvPr>
                      <p:cNvPicPr/>
                      <p:nvPr/>
                    </p:nvPicPr>
                    <p:blipFill>
                      <a:blip r:embed="rId15"/>
                      <a:stretch>
                        <a:fillRect/>
                      </a:stretch>
                    </p:blipFill>
                    <p:spPr>
                      <a:xfrm>
                        <a:off x="7014245" y="2127983"/>
                        <a:ext cx="622300" cy="844550"/>
                      </a:xfrm>
                      <a:prstGeom prst="rect">
                        <a:avLst/>
                      </a:prstGeom>
                    </p:spPr>
                  </p:pic>
                </p:oleObj>
              </mc:Fallback>
            </mc:AlternateContent>
          </a:graphicData>
        </a:graphic>
      </p:graphicFrame>
      <p:cxnSp>
        <p:nvCxnSpPr>
          <p:cNvPr id="77" name="Gerade Verbindung mit Pfeil 76">
            <a:extLst>
              <a:ext uri="{FF2B5EF4-FFF2-40B4-BE49-F238E27FC236}">
                <a16:creationId xmlns:a16="http://schemas.microsoft.com/office/drawing/2014/main" id="{B40924C2-DB00-44FB-35A9-1E1629CA04C7}"/>
              </a:ext>
            </a:extLst>
          </p:cNvPr>
          <p:cNvCxnSpPr>
            <a:cxnSpLocks/>
          </p:cNvCxnSpPr>
          <p:nvPr/>
        </p:nvCxnSpPr>
        <p:spPr>
          <a:xfrm>
            <a:off x="7302420" y="3027328"/>
            <a:ext cx="21980" cy="1715236"/>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fik 79" descr="Ein Bild, das Text, Mann, Person, Schlips enthält.&#10;&#10;Automatisch generierte Beschreibung">
            <a:extLst>
              <a:ext uri="{FF2B5EF4-FFF2-40B4-BE49-F238E27FC236}">
                <a16:creationId xmlns:a16="http://schemas.microsoft.com/office/drawing/2014/main" id="{33BCEF96-C428-F1A3-9AB0-C66A285FBABE}"/>
              </a:ext>
            </a:extLst>
          </p:cNvPr>
          <p:cNvPicPr>
            <a:picLocks noChangeAspect="1"/>
          </p:cNvPicPr>
          <p:nvPr/>
        </p:nvPicPr>
        <p:blipFill>
          <a:blip r:embed="rId16"/>
          <a:stretch>
            <a:fillRect/>
          </a:stretch>
        </p:blipFill>
        <p:spPr>
          <a:xfrm>
            <a:off x="4169375" y="3562954"/>
            <a:ext cx="605708" cy="931661"/>
          </a:xfrm>
          <a:prstGeom prst="rect">
            <a:avLst/>
          </a:prstGeom>
        </p:spPr>
      </p:pic>
      <p:pic>
        <p:nvPicPr>
          <p:cNvPr id="81" name="Grafik 80" descr="Ein Bild, das Text, Mann, Person, Schlips enthält.&#10;&#10;Automatisch generierte Beschreibung">
            <a:extLst>
              <a:ext uri="{FF2B5EF4-FFF2-40B4-BE49-F238E27FC236}">
                <a16:creationId xmlns:a16="http://schemas.microsoft.com/office/drawing/2014/main" id="{F7C03D73-84E3-B983-FC02-D98D03E858CF}"/>
              </a:ext>
            </a:extLst>
          </p:cNvPr>
          <p:cNvPicPr>
            <a:picLocks noChangeAspect="1"/>
          </p:cNvPicPr>
          <p:nvPr/>
        </p:nvPicPr>
        <p:blipFill>
          <a:blip r:embed="rId16"/>
          <a:stretch>
            <a:fillRect/>
          </a:stretch>
        </p:blipFill>
        <p:spPr>
          <a:xfrm>
            <a:off x="5582740" y="3557072"/>
            <a:ext cx="605708" cy="931661"/>
          </a:xfrm>
          <a:prstGeom prst="rect">
            <a:avLst/>
          </a:prstGeom>
        </p:spPr>
      </p:pic>
      <p:pic>
        <p:nvPicPr>
          <p:cNvPr id="83" name="Grafik 82" descr="Ein Bild, das Text, Schlips, Mann, tragen enthält.&#10;&#10;Automatisch generierte Beschreibung">
            <a:extLst>
              <a:ext uri="{FF2B5EF4-FFF2-40B4-BE49-F238E27FC236}">
                <a16:creationId xmlns:a16="http://schemas.microsoft.com/office/drawing/2014/main" id="{9F3C432D-F5E6-25C1-A8DF-12C4411319B6}"/>
              </a:ext>
            </a:extLst>
          </p:cNvPr>
          <p:cNvPicPr>
            <a:picLocks noChangeAspect="1"/>
          </p:cNvPicPr>
          <p:nvPr/>
        </p:nvPicPr>
        <p:blipFill>
          <a:blip r:embed="rId17"/>
          <a:stretch>
            <a:fillRect/>
          </a:stretch>
        </p:blipFill>
        <p:spPr>
          <a:xfrm>
            <a:off x="5563891" y="2100851"/>
            <a:ext cx="631215" cy="876302"/>
          </a:xfrm>
          <a:prstGeom prst="rect">
            <a:avLst/>
          </a:prstGeom>
        </p:spPr>
      </p:pic>
      <p:pic>
        <p:nvPicPr>
          <p:cNvPr id="84" name="Grafik 83" descr="Ein Bild, das Person, Mann, Anzug, alt enthält.&#10;&#10;Automatisch generierte Beschreibung">
            <a:extLst>
              <a:ext uri="{FF2B5EF4-FFF2-40B4-BE49-F238E27FC236}">
                <a16:creationId xmlns:a16="http://schemas.microsoft.com/office/drawing/2014/main" id="{BDEA9D22-9B81-CA92-C402-4CF4AB90523F}"/>
              </a:ext>
            </a:extLst>
          </p:cNvPr>
          <p:cNvPicPr>
            <a:picLocks noChangeAspect="1"/>
          </p:cNvPicPr>
          <p:nvPr/>
        </p:nvPicPr>
        <p:blipFill>
          <a:blip r:embed="rId18"/>
          <a:stretch>
            <a:fillRect/>
          </a:stretch>
        </p:blipFill>
        <p:spPr>
          <a:xfrm>
            <a:off x="4832125" y="3561632"/>
            <a:ext cx="606841" cy="924124"/>
          </a:xfrm>
          <a:prstGeom prst="rect">
            <a:avLst/>
          </a:prstGeom>
        </p:spPr>
      </p:pic>
      <p:cxnSp>
        <p:nvCxnSpPr>
          <p:cNvPr id="86" name="Gerade Verbindung mit Pfeil 85">
            <a:extLst>
              <a:ext uri="{FF2B5EF4-FFF2-40B4-BE49-F238E27FC236}">
                <a16:creationId xmlns:a16="http://schemas.microsoft.com/office/drawing/2014/main" id="{491FE6F2-5162-0C10-D378-5870CB722A2A}"/>
              </a:ext>
            </a:extLst>
          </p:cNvPr>
          <p:cNvCxnSpPr/>
          <p:nvPr/>
        </p:nvCxnSpPr>
        <p:spPr>
          <a:xfrm>
            <a:off x="594498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2C582B0A-03DD-1AA9-4621-FC21DA40E1DE}"/>
              </a:ext>
            </a:extLst>
          </p:cNvPr>
          <p:cNvSpPr txBox="1"/>
          <p:nvPr/>
        </p:nvSpPr>
        <p:spPr>
          <a:xfrm>
            <a:off x="5445949" y="2933534"/>
            <a:ext cx="930063" cy="923330"/>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1918 - 1989</a:t>
            </a:r>
          </a:p>
          <a:p>
            <a:endParaRPr lang="en-GB" dirty="0"/>
          </a:p>
        </p:txBody>
      </p:sp>
      <p:sp>
        <p:nvSpPr>
          <p:cNvPr id="88" name="Textfeld 87">
            <a:extLst>
              <a:ext uri="{FF2B5EF4-FFF2-40B4-BE49-F238E27FC236}">
                <a16:creationId xmlns:a16="http://schemas.microsoft.com/office/drawing/2014/main" id="{AE5CF8DF-E117-536E-5403-E4820941474D}"/>
              </a:ext>
            </a:extLst>
          </p:cNvPr>
          <p:cNvSpPr txBox="1"/>
          <p:nvPr/>
        </p:nvSpPr>
        <p:spPr>
          <a:xfrm>
            <a:off x="4147685" y="2749618"/>
            <a:ext cx="748218" cy="1107996"/>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a:t>
            </a:r>
          </a:p>
          <a:p>
            <a:pPr algn="ctr"/>
            <a:r>
              <a:rPr lang="de-DE" sz="1200" dirty="0"/>
              <a:t>1989</a:t>
            </a:r>
          </a:p>
          <a:p>
            <a:endParaRPr lang="en-GB" dirty="0"/>
          </a:p>
        </p:txBody>
      </p:sp>
      <p:sp>
        <p:nvSpPr>
          <p:cNvPr id="89" name="Textfeld 88">
            <a:extLst>
              <a:ext uri="{FF2B5EF4-FFF2-40B4-BE49-F238E27FC236}">
                <a16:creationId xmlns:a16="http://schemas.microsoft.com/office/drawing/2014/main" id="{BB373F4E-5505-D068-7536-37991DC12411}"/>
              </a:ext>
            </a:extLst>
          </p:cNvPr>
          <p:cNvSpPr txBox="1"/>
          <p:nvPr/>
        </p:nvSpPr>
        <p:spPr>
          <a:xfrm>
            <a:off x="4818943" y="2936583"/>
            <a:ext cx="711990" cy="923330"/>
          </a:xfrm>
          <a:prstGeom prst="rect">
            <a:avLst/>
          </a:prstGeom>
          <a:noFill/>
        </p:spPr>
        <p:txBody>
          <a:bodyPr wrap="none" rtlCol="0">
            <a:spAutoFit/>
          </a:bodyPr>
          <a:lstStyle/>
          <a:p>
            <a:pPr algn="ctr"/>
            <a:r>
              <a:rPr lang="de-DE" sz="1200" dirty="0" err="1"/>
              <a:t>H.Lettau</a:t>
            </a:r>
            <a:endParaRPr lang="de-DE" sz="1200" dirty="0"/>
          </a:p>
          <a:p>
            <a:pPr algn="ctr"/>
            <a:r>
              <a:rPr lang="de-DE" sz="1200" dirty="0"/>
              <a:t>1909 – </a:t>
            </a:r>
          </a:p>
          <a:p>
            <a:pPr algn="ctr"/>
            <a:r>
              <a:rPr lang="de-DE" sz="1200" dirty="0"/>
              <a:t>2005</a:t>
            </a:r>
          </a:p>
          <a:p>
            <a:endParaRPr lang="en-GB" dirty="0"/>
          </a:p>
        </p:txBody>
      </p:sp>
      <p:sp>
        <p:nvSpPr>
          <p:cNvPr id="90" name="Textfeld 89">
            <a:extLst>
              <a:ext uri="{FF2B5EF4-FFF2-40B4-BE49-F238E27FC236}">
                <a16:creationId xmlns:a16="http://schemas.microsoft.com/office/drawing/2014/main" id="{B6BD19BB-3CB4-8DC6-F7B3-5B3FD8E8941E}"/>
              </a:ext>
            </a:extLst>
          </p:cNvPr>
          <p:cNvSpPr txBox="1"/>
          <p:nvPr/>
        </p:nvSpPr>
        <p:spPr>
          <a:xfrm>
            <a:off x="5414562" y="1630005"/>
            <a:ext cx="930063" cy="738664"/>
          </a:xfrm>
          <a:prstGeom prst="rect">
            <a:avLst/>
          </a:prstGeom>
          <a:noFill/>
        </p:spPr>
        <p:txBody>
          <a:bodyPr wrap="none" rtlCol="0">
            <a:spAutoFit/>
          </a:bodyPr>
          <a:lstStyle/>
          <a:p>
            <a:pPr algn="ctr"/>
            <a:r>
              <a:rPr lang="de-DE" sz="1200" dirty="0"/>
              <a:t>A.S. </a:t>
            </a:r>
            <a:r>
              <a:rPr lang="de-DE" sz="1200" dirty="0" err="1"/>
              <a:t>Monin</a:t>
            </a:r>
            <a:endParaRPr lang="de-DE" sz="1200" dirty="0"/>
          </a:p>
          <a:p>
            <a:pPr algn="ctr"/>
            <a:r>
              <a:rPr lang="de-DE" sz="1200" dirty="0"/>
              <a:t>1921 - 2007</a:t>
            </a:r>
          </a:p>
          <a:p>
            <a:endParaRPr lang="en-GB" dirty="0"/>
          </a:p>
        </p:txBody>
      </p:sp>
      <p:cxnSp>
        <p:nvCxnSpPr>
          <p:cNvPr id="93" name="Gerade Verbindung mit Pfeil 92">
            <a:extLst>
              <a:ext uri="{FF2B5EF4-FFF2-40B4-BE49-F238E27FC236}">
                <a16:creationId xmlns:a16="http://schemas.microsoft.com/office/drawing/2014/main" id="{E09A1EA8-DE5A-B620-94B1-F3B56CDD0FDA}"/>
              </a:ext>
            </a:extLst>
          </p:cNvPr>
          <p:cNvCxnSpPr/>
          <p:nvPr/>
        </p:nvCxnSpPr>
        <p:spPr>
          <a:xfrm>
            <a:off x="5192472" y="458329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D977A544-E722-E0E1-40DD-DF2CD854BFF4}"/>
              </a:ext>
            </a:extLst>
          </p:cNvPr>
          <p:cNvSpPr txBox="1"/>
          <p:nvPr/>
        </p:nvSpPr>
        <p:spPr>
          <a:xfrm>
            <a:off x="1416630" y="5483140"/>
            <a:ext cx="1170192" cy="923330"/>
          </a:xfrm>
          <a:prstGeom prst="rect">
            <a:avLst/>
          </a:prstGeom>
          <a:noFill/>
        </p:spPr>
        <p:txBody>
          <a:bodyPr wrap="none" rtlCol="0">
            <a:spAutoFit/>
          </a:bodyPr>
          <a:lstStyle/>
          <a:p>
            <a:pPr algn="ctr"/>
            <a:r>
              <a:rPr lang="en-US" dirty="0"/>
              <a:t>Exchange</a:t>
            </a:r>
          </a:p>
          <a:p>
            <a:pPr algn="ctr"/>
            <a:r>
              <a:rPr lang="en-US" dirty="0"/>
              <a:t>coefficient</a:t>
            </a:r>
          </a:p>
          <a:p>
            <a:endParaRPr lang="en-GB" dirty="0"/>
          </a:p>
        </p:txBody>
      </p:sp>
      <p:sp>
        <p:nvSpPr>
          <p:cNvPr id="98" name="Textfeld 97">
            <a:extLst>
              <a:ext uri="{FF2B5EF4-FFF2-40B4-BE49-F238E27FC236}">
                <a16:creationId xmlns:a16="http://schemas.microsoft.com/office/drawing/2014/main" id="{37F8B90A-54F1-592E-F0F0-DD903D66D8FF}"/>
              </a:ext>
            </a:extLst>
          </p:cNvPr>
          <p:cNvSpPr txBox="1"/>
          <p:nvPr/>
        </p:nvSpPr>
        <p:spPr>
          <a:xfrm>
            <a:off x="2735367" y="5485525"/>
            <a:ext cx="1198533" cy="923330"/>
          </a:xfrm>
          <a:prstGeom prst="rect">
            <a:avLst/>
          </a:prstGeom>
          <a:noFill/>
        </p:spPr>
        <p:txBody>
          <a:bodyPr wrap="none" rtlCol="0">
            <a:spAutoFit/>
          </a:bodyPr>
          <a:lstStyle/>
          <a:p>
            <a:pPr algn="ctr"/>
            <a:r>
              <a:rPr lang="en-US" dirty="0"/>
              <a:t>Flux </a:t>
            </a:r>
          </a:p>
          <a:p>
            <a:pPr algn="ctr"/>
            <a:r>
              <a:rPr lang="en-US" dirty="0"/>
              <a:t>calculation</a:t>
            </a:r>
          </a:p>
          <a:p>
            <a:endParaRPr lang="en-GB" dirty="0"/>
          </a:p>
        </p:txBody>
      </p:sp>
      <p:sp>
        <p:nvSpPr>
          <p:cNvPr id="99" name="Textfeld 98">
            <a:extLst>
              <a:ext uri="{FF2B5EF4-FFF2-40B4-BE49-F238E27FC236}">
                <a16:creationId xmlns:a16="http://schemas.microsoft.com/office/drawing/2014/main" id="{BB0129CA-719A-B1C4-62F4-F3B65BC06F43}"/>
              </a:ext>
            </a:extLst>
          </p:cNvPr>
          <p:cNvSpPr txBox="1"/>
          <p:nvPr/>
        </p:nvSpPr>
        <p:spPr>
          <a:xfrm>
            <a:off x="4205107" y="5124578"/>
            <a:ext cx="1036117" cy="923330"/>
          </a:xfrm>
          <a:prstGeom prst="rect">
            <a:avLst/>
          </a:prstGeom>
          <a:noFill/>
        </p:spPr>
        <p:txBody>
          <a:bodyPr wrap="none" rtlCol="0">
            <a:spAutoFit/>
          </a:bodyPr>
          <a:lstStyle/>
          <a:p>
            <a:pPr algn="ctr"/>
            <a:r>
              <a:rPr lang="en-US" dirty="0" err="1"/>
              <a:t>Obukhov</a:t>
            </a:r>
            <a:endParaRPr lang="en-US" dirty="0"/>
          </a:p>
          <a:p>
            <a:pPr algn="ctr"/>
            <a:r>
              <a:rPr lang="en-US" dirty="0"/>
              <a:t>Length</a:t>
            </a:r>
          </a:p>
          <a:p>
            <a:endParaRPr lang="en-GB" dirty="0"/>
          </a:p>
        </p:txBody>
      </p:sp>
      <p:sp>
        <p:nvSpPr>
          <p:cNvPr id="100" name="Textfeld 99">
            <a:extLst>
              <a:ext uri="{FF2B5EF4-FFF2-40B4-BE49-F238E27FC236}">
                <a16:creationId xmlns:a16="http://schemas.microsoft.com/office/drawing/2014/main" id="{ED832E91-2384-9E6A-4379-CE63E2E1AA52}"/>
              </a:ext>
            </a:extLst>
          </p:cNvPr>
          <p:cNvSpPr txBox="1"/>
          <p:nvPr/>
        </p:nvSpPr>
        <p:spPr>
          <a:xfrm>
            <a:off x="4066351" y="5965218"/>
            <a:ext cx="1976760" cy="923330"/>
          </a:xfrm>
          <a:prstGeom prst="rect">
            <a:avLst/>
          </a:prstGeom>
          <a:noFill/>
        </p:spPr>
        <p:txBody>
          <a:bodyPr wrap="none" rtlCol="0">
            <a:spAutoFit/>
          </a:bodyPr>
          <a:lstStyle/>
          <a:p>
            <a:pPr algn="ctr"/>
            <a:r>
              <a:rPr lang="en-US" dirty="0" err="1"/>
              <a:t>Obukhov-Lettau</a:t>
            </a:r>
            <a:endParaRPr lang="en-US" dirty="0"/>
          </a:p>
          <a:p>
            <a:pPr algn="ctr"/>
            <a:r>
              <a:rPr lang="en-US" dirty="0"/>
              <a:t>Stability parameter</a:t>
            </a:r>
          </a:p>
          <a:p>
            <a:endParaRPr lang="en-GB" dirty="0"/>
          </a:p>
        </p:txBody>
      </p:sp>
      <p:sp>
        <p:nvSpPr>
          <p:cNvPr id="101" name="Textfeld 100">
            <a:extLst>
              <a:ext uri="{FF2B5EF4-FFF2-40B4-BE49-F238E27FC236}">
                <a16:creationId xmlns:a16="http://schemas.microsoft.com/office/drawing/2014/main" id="{CFCB740E-67CB-623E-7A29-496A416C5A5B}"/>
              </a:ext>
            </a:extLst>
          </p:cNvPr>
          <p:cNvSpPr txBox="1"/>
          <p:nvPr/>
        </p:nvSpPr>
        <p:spPr>
          <a:xfrm>
            <a:off x="5413429" y="5442465"/>
            <a:ext cx="1063112" cy="923330"/>
          </a:xfrm>
          <a:prstGeom prst="rect">
            <a:avLst/>
          </a:prstGeom>
          <a:noFill/>
        </p:spPr>
        <p:txBody>
          <a:bodyPr wrap="none" rtlCol="0">
            <a:spAutoFit/>
          </a:bodyPr>
          <a:lstStyle/>
          <a:p>
            <a:pPr algn="ctr"/>
            <a:r>
              <a:rPr lang="en-US" dirty="0"/>
              <a:t>Similarity</a:t>
            </a:r>
          </a:p>
          <a:p>
            <a:pPr algn="ctr"/>
            <a:r>
              <a:rPr lang="en-US" dirty="0"/>
              <a:t>Theory</a:t>
            </a:r>
          </a:p>
          <a:p>
            <a:endParaRPr lang="en-GB" dirty="0"/>
          </a:p>
        </p:txBody>
      </p:sp>
      <p:sp>
        <p:nvSpPr>
          <p:cNvPr id="102" name="Textfeld 101">
            <a:extLst>
              <a:ext uri="{FF2B5EF4-FFF2-40B4-BE49-F238E27FC236}">
                <a16:creationId xmlns:a16="http://schemas.microsoft.com/office/drawing/2014/main" id="{3FF9FFBE-8449-7379-3E2D-99693C8D131C}"/>
              </a:ext>
            </a:extLst>
          </p:cNvPr>
          <p:cNvSpPr txBox="1"/>
          <p:nvPr/>
        </p:nvSpPr>
        <p:spPr>
          <a:xfrm>
            <a:off x="6343417" y="5447063"/>
            <a:ext cx="1407245" cy="923330"/>
          </a:xfrm>
          <a:prstGeom prst="rect">
            <a:avLst/>
          </a:prstGeom>
          <a:noFill/>
        </p:spPr>
        <p:txBody>
          <a:bodyPr wrap="none" rtlCol="0">
            <a:spAutoFit/>
          </a:bodyPr>
          <a:lstStyle/>
          <a:p>
            <a:pPr algn="ctr"/>
            <a:r>
              <a:rPr lang="en-US" dirty="0"/>
              <a:t>Sonic</a:t>
            </a:r>
          </a:p>
          <a:p>
            <a:pPr algn="ctr"/>
            <a:r>
              <a:rPr lang="en-US" dirty="0"/>
              <a:t>anemometer</a:t>
            </a:r>
          </a:p>
          <a:p>
            <a:endParaRPr lang="en-GB" dirty="0"/>
          </a:p>
        </p:txBody>
      </p:sp>
      <p:sp>
        <p:nvSpPr>
          <p:cNvPr id="103" name="Textfeld 102">
            <a:extLst>
              <a:ext uri="{FF2B5EF4-FFF2-40B4-BE49-F238E27FC236}">
                <a16:creationId xmlns:a16="http://schemas.microsoft.com/office/drawing/2014/main" id="{2CE465EC-3A13-61F4-7BE1-B3B38A93B6F8}"/>
              </a:ext>
            </a:extLst>
          </p:cNvPr>
          <p:cNvSpPr txBox="1"/>
          <p:nvPr/>
        </p:nvSpPr>
        <p:spPr>
          <a:xfrm>
            <a:off x="7949042" y="5427665"/>
            <a:ext cx="1058367" cy="923330"/>
          </a:xfrm>
          <a:prstGeom prst="rect">
            <a:avLst/>
          </a:prstGeom>
          <a:noFill/>
        </p:spPr>
        <p:txBody>
          <a:bodyPr wrap="none" rtlCol="0">
            <a:spAutoFit/>
          </a:bodyPr>
          <a:lstStyle/>
          <a:p>
            <a:pPr algn="ctr"/>
            <a:r>
              <a:rPr lang="en-US" dirty="0"/>
              <a:t>Universal</a:t>
            </a:r>
          </a:p>
          <a:p>
            <a:pPr algn="ctr"/>
            <a:r>
              <a:rPr lang="en-US" dirty="0"/>
              <a:t>function</a:t>
            </a:r>
          </a:p>
          <a:p>
            <a:endParaRPr lang="en-GB" dirty="0"/>
          </a:p>
        </p:txBody>
      </p:sp>
      <p:sp>
        <p:nvSpPr>
          <p:cNvPr id="104" name="Textfeld 103">
            <a:extLst>
              <a:ext uri="{FF2B5EF4-FFF2-40B4-BE49-F238E27FC236}">
                <a16:creationId xmlns:a16="http://schemas.microsoft.com/office/drawing/2014/main" id="{7430AA9E-758C-59CF-B38A-5D4B4AB8866E}"/>
              </a:ext>
            </a:extLst>
          </p:cNvPr>
          <p:cNvSpPr txBox="1"/>
          <p:nvPr/>
        </p:nvSpPr>
        <p:spPr>
          <a:xfrm>
            <a:off x="9675487" y="5427665"/>
            <a:ext cx="2370457" cy="923330"/>
          </a:xfrm>
          <a:prstGeom prst="rect">
            <a:avLst/>
          </a:prstGeom>
          <a:noFill/>
        </p:spPr>
        <p:txBody>
          <a:bodyPr wrap="none" rtlCol="0">
            <a:spAutoFit/>
          </a:bodyPr>
          <a:lstStyle/>
          <a:p>
            <a:pPr algn="ctr"/>
            <a:r>
              <a:rPr lang="en-US" dirty="0"/>
              <a:t>Corrected </a:t>
            </a:r>
          </a:p>
          <a:p>
            <a:pPr algn="ctr"/>
            <a:r>
              <a:rPr lang="en-US" dirty="0"/>
              <a:t>universal function</a:t>
            </a:r>
          </a:p>
          <a:p>
            <a:endParaRPr lang="en-GB" dirty="0"/>
          </a:p>
        </p:txBody>
      </p:sp>
      <p:sp>
        <p:nvSpPr>
          <p:cNvPr id="105" name="Textfeld 104">
            <a:extLst>
              <a:ext uri="{FF2B5EF4-FFF2-40B4-BE49-F238E27FC236}">
                <a16:creationId xmlns:a16="http://schemas.microsoft.com/office/drawing/2014/main" id="{E5E1CA1D-DB6F-EC25-5E5D-60A01508F40E}"/>
              </a:ext>
            </a:extLst>
          </p:cNvPr>
          <p:cNvSpPr txBox="1"/>
          <p:nvPr/>
        </p:nvSpPr>
        <p:spPr>
          <a:xfrm>
            <a:off x="409710" y="1095531"/>
            <a:ext cx="3278303" cy="523220"/>
          </a:xfrm>
          <a:prstGeom prst="rect">
            <a:avLst/>
          </a:prstGeom>
          <a:noFill/>
        </p:spPr>
        <p:txBody>
          <a:bodyPr wrap="square">
            <a:spAutoFit/>
          </a:bodyPr>
          <a:lstStyle/>
          <a:p>
            <a:r>
              <a:rPr lang="de-DE" sz="2800" b="1" dirty="0"/>
              <a:t>S</a:t>
            </a:r>
            <a:r>
              <a:rPr lang="en-GB" sz="2800" b="1" dirty="0" err="1"/>
              <a:t>urface</a:t>
            </a:r>
            <a:r>
              <a:rPr lang="en-GB" sz="2800" b="1" dirty="0"/>
              <a:t> Layer Fluxes</a:t>
            </a:r>
          </a:p>
        </p:txBody>
      </p:sp>
      <p:cxnSp>
        <p:nvCxnSpPr>
          <p:cNvPr id="2" name="Gerade Verbindung mit Pfeil 1">
            <a:extLst>
              <a:ext uri="{FF2B5EF4-FFF2-40B4-BE49-F238E27FC236}">
                <a16:creationId xmlns:a16="http://schemas.microsoft.com/office/drawing/2014/main" id="{433D40C3-990A-7C33-6A90-191A9F95187E}"/>
              </a:ext>
            </a:extLst>
          </p:cNvPr>
          <p:cNvCxnSpPr/>
          <p:nvPr/>
        </p:nvCxnSpPr>
        <p:spPr>
          <a:xfrm>
            <a:off x="4723165" y="45795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descr="Ein Bild, das Person, Menschliches Gesicht, Kleidung, Porträt enthält.&#10;&#10;Automatisch generierte Beschreibung">
            <a:extLst>
              <a:ext uri="{FF2B5EF4-FFF2-40B4-BE49-F238E27FC236}">
                <a16:creationId xmlns:a16="http://schemas.microsoft.com/office/drawing/2014/main" id="{E2A909F8-8476-DEF0-34A3-628A9964D758}"/>
              </a:ext>
            </a:extLst>
          </p:cNvPr>
          <p:cNvPicPr>
            <a:picLocks noChangeAspect="1"/>
          </p:cNvPicPr>
          <p:nvPr/>
        </p:nvPicPr>
        <p:blipFill>
          <a:blip r:embed="rId19"/>
          <a:stretch>
            <a:fillRect/>
          </a:stretch>
        </p:blipFill>
        <p:spPr>
          <a:xfrm>
            <a:off x="2285033" y="2115305"/>
            <a:ext cx="598287" cy="883226"/>
          </a:xfrm>
          <a:prstGeom prst="rect">
            <a:avLst/>
          </a:prstGeom>
        </p:spPr>
      </p:pic>
      <p:cxnSp>
        <p:nvCxnSpPr>
          <p:cNvPr id="5" name="Gerade Verbindung mit Pfeil 4">
            <a:extLst>
              <a:ext uri="{FF2B5EF4-FFF2-40B4-BE49-F238E27FC236}">
                <a16:creationId xmlns:a16="http://schemas.microsoft.com/office/drawing/2014/main" id="{1DED5086-00EA-5AE4-4559-E7C13E5A9ECA}"/>
              </a:ext>
            </a:extLst>
          </p:cNvPr>
          <p:cNvCxnSpPr/>
          <p:nvPr/>
        </p:nvCxnSpPr>
        <p:spPr>
          <a:xfrm>
            <a:off x="2574476" y="4625634"/>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9627B03-12D3-F415-90A9-36CD1C02AC66}"/>
              </a:ext>
            </a:extLst>
          </p:cNvPr>
          <p:cNvSpPr txBox="1"/>
          <p:nvPr/>
        </p:nvSpPr>
        <p:spPr>
          <a:xfrm>
            <a:off x="2121790" y="1665963"/>
            <a:ext cx="930063" cy="738664"/>
          </a:xfrm>
          <a:prstGeom prst="rect">
            <a:avLst/>
          </a:prstGeom>
          <a:noFill/>
        </p:spPr>
        <p:txBody>
          <a:bodyPr wrap="none" rtlCol="0">
            <a:spAutoFit/>
          </a:bodyPr>
          <a:lstStyle/>
          <a:p>
            <a:r>
              <a:rPr lang="de-DE" sz="1200" dirty="0"/>
              <a:t>T. v </a:t>
            </a:r>
            <a:r>
              <a:rPr lang="de-DE" sz="1200" dirty="0" err="1"/>
              <a:t>Kármán</a:t>
            </a:r>
            <a:endParaRPr lang="de-DE" sz="1200" dirty="0"/>
          </a:p>
          <a:p>
            <a:r>
              <a:rPr lang="de-DE" sz="1200" dirty="0"/>
              <a:t>1881 - 1963</a:t>
            </a:r>
          </a:p>
          <a:p>
            <a:endParaRPr lang="en-GB" dirty="0"/>
          </a:p>
        </p:txBody>
      </p:sp>
      <p:graphicFrame>
        <p:nvGraphicFramePr>
          <p:cNvPr id="8" name="Objekt 7">
            <a:extLst>
              <a:ext uri="{FF2B5EF4-FFF2-40B4-BE49-F238E27FC236}">
                <a16:creationId xmlns:a16="http://schemas.microsoft.com/office/drawing/2014/main" id="{7A8095C0-DD91-F10B-9554-874EDD2762FE}"/>
              </a:ext>
            </a:extLst>
          </p:cNvPr>
          <p:cNvGraphicFramePr>
            <a:graphicFrameLocks noChangeAspect="1"/>
          </p:cNvGraphicFramePr>
          <p:nvPr>
            <p:extLst>
              <p:ext uri="{D42A27DB-BD31-4B8C-83A1-F6EECF244321}">
                <p14:modId xmlns:p14="http://schemas.microsoft.com/office/powerpoint/2010/main" val="2289631670"/>
              </p:ext>
            </p:extLst>
          </p:nvPr>
        </p:nvGraphicFramePr>
        <p:xfrm>
          <a:off x="10499481" y="3717920"/>
          <a:ext cx="628650" cy="846137"/>
        </p:xfrm>
        <a:graphic>
          <a:graphicData uri="http://schemas.openxmlformats.org/presentationml/2006/ole">
            <mc:AlternateContent xmlns:mc="http://schemas.openxmlformats.org/markup-compatibility/2006">
              <mc:Choice xmlns:v="urn:schemas-microsoft-com:vml" Requires="v">
                <p:oleObj r:id="rId20" imgW="628560" imgH="846360" progId="">
                  <p:embed/>
                </p:oleObj>
              </mc:Choice>
              <mc:Fallback>
                <p:oleObj r:id="rId20" imgW="628560" imgH="846360" progId="">
                  <p:embed/>
                  <p:pic>
                    <p:nvPicPr>
                      <p:cNvPr id="13" name="Objekt 12">
                        <a:extLst>
                          <a:ext uri="{FF2B5EF4-FFF2-40B4-BE49-F238E27FC236}">
                            <a16:creationId xmlns:a16="http://schemas.microsoft.com/office/drawing/2014/main" id="{E5125F50-E640-D1BC-9F50-37FFEF73BD38}"/>
                          </a:ext>
                        </a:extLst>
                      </p:cNvPr>
                      <p:cNvPicPr/>
                      <p:nvPr/>
                    </p:nvPicPr>
                    <p:blipFill>
                      <a:blip r:embed="rId21"/>
                      <a:stretch>
                        <a:fillRect/>
                      </a:stretch>
                    </p:blipFill>
                    <p:spPr>
                      <a:xfrm>
                        <a:off x="10499481" y="3717920"/>
                        <a:ext cx="628650" cy="846137"/>
                      </a:xfrm>
                      <a:prstGeom prst="rect">
                        <a:avLst/>
                      </a:prstGeom>
                    </p:spPr>
                  </p:pic>
                </p:oleObj>
              </mc:Fallback>
            </mc:AlternateContent>
          </a:graphicData>
        </a:graphic>
      </p:graphicFrame>
      <p:sp>
        <p:nvSpPr>
          <p:cNvPr id="10" name="Textfeld 9">
            <a:extLst>
              <a:ext uri="{FF2B5EF4-FFF2-40B4-BE49-F238E27FC236}">
                <a16:creationId xmlns:a16="http://schemas.microsoft.com/office/drawing/2014/main" id="{9C6EFE72-6193-ECE1-673C-D105259330B9}"/>
              </a:ext>
            </a:extLst>
          </p:cNvPr>
          <p:cNvSpPr txBox="1"/>
          <p:nvPr/>
        </p:nvSpPr>
        <p:spPr>
          <a:xfrm>
            <a:off x="10264146" y="3188717"/>
            <a:ext cx="1044965" cy="461665"/>
          </a:xfrm>
          <a:prstGeom prst="rect">
            <a:avLst/>
          </a:prstGeom>
          <a:noFill/>
          <a:ln>
            <a:noFill/>
          </a:ln>
        </p:spPr>
        <p:txBody>
          <a:bodyPr wrap="none" rtlCol="0">
            <a:spAutoFit/>
          </a:bodyPr>
          <a:lstStyle/>
          <a:p>
            <a:pPr algn="ctr"/>
            <a:r>
              <a:rPr lang="de-DE" sz="1200" dirty="0"/>
              <a:t>U. </a:t>
            </a:r>
            <a:r>
              <a:rPr lang="de-DE" sz="1200" dirty="0" err="1"/>
              <a:t>Högström</a:t>
            </a:r>
            <a:r>
              <a:rPr lang="de-DE" sz="1200" dirty="0"/>
              <a:t>. </a:t>
            </a:r>
          </a:p>
          <a:p>
            <a:pPr algn="ctr"/>
            <a:r>
              <a:rPr lang="de-DE" sz="1200" dirty="0"/>
              <a:t>*1932</a:t>
            </a:r>
            <a:endParaRPr lang="en-GB" dirty="0"/>
          </a:p>
        </p:txBody>
      </p:sp>
    </p:spTree>
    <p:extLst>
      <p:ext uri="{BB962C8B-B14F-4D97-AF65-F5344CB8AC3E}">
        <p14:creationId xmlns:p14="http://schemas.microsoft.com/office/powerpoint/2010/main" val="81900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DCAB3C-8011-A74F-6B5F-E2C94A501047}"/>
              </a:ext>
            </a:extLst>
          </p:cNvPr>
          <p:cNvPicPr>
            <a:picLocks noChangeAspect="1"/>
          </p:cNvPicPr>
          <p:nvPr/>
        </p:nvPicPr>
        <p:blipFill>
          <a:blip r:embed="rId3"/>
          <a:stretch>
            <a:fillRect/>
          </a:stretch>
        </p:blipFill>
        <p:spPr>
          <a:xfrm>
            <a:off x="-1" y="-32081"/>
            <a:ext cx="10439401" cy="1263269"/>
          </a:xfrm>
          <a:prstGeom prst="rect">
            <a:avLst/>
          </a:prstGeom>
        </p:spPr>
      </p:pic>
      <p:pic>
        <p:nvPicPr>
          <p:cNvPr id="20" name="Grafik 19" descr="Ein Bild, das Person, Menschliches Gesicht, Kleidung, Porträt enthält.&#10;&#10;Automatisch generierte Beschreibung">
            <a:extLst>
              <a:ext uri="{FF2B5EF4-FFF2-40B4-BE49-F238E27FC236}">
                <a16:creationId xmlns:a16="http://schemas.microsoft.com/office/drawing/2014/main" id="{988DEB93-A683-5212-0C60-59FB56C81282}"/>
              </a:ext>
            </a:extLst>
          </p:cNvPr>
          <p:cNvPicPr>
            <a:picLocks noChangeAspect="1"/>
          </p:cNvPicPr>
          <p:nvPr/>
        </p:nvPicPr>
        <p:blipFill>
          <a:blip r:embed="rId4"/>
          <a:stretch>
            <a:fillRect/>
          </a:stretch>
        </p:blipFill>
        <p:spPr>
          <a:xfrm>
            <a:off x="738501" y="1610771"/>
            <a:ext cx="3019425" cy="3971925"/>
          </a:xfrm>
          <a:prstGeom prst="rect">
            <a:avLst/>
          </a:prstGeom>
        </p:spPr>
      </p:pic>
      <p:sp>
        <p:nvSpPr>
          <p:cNvPr id="4" name="Textfeld 3">
            <a:extLst>
              <a:ext uri="{FF2B5EF4-FFF2-40B4-BE49-F238E27FC236}">
                <a16:creationId xmlns:a16="http://schemas.microsoft.com/office/drawing/2014/main" id="{29E2E245-4DBC-BDC9-B92C-73C601522AB2}"/>
              </a:ext>
            </a:extLst>
          </p:cNvPr>
          <p:cNvSpPr txBox="1"/>
          <p:nvPr/>
        </p:nvSpPr>
        <p:spPr>
          <a:xfrm>
            <a:off x="738501" y="5697021"/>
            <a:ext cx="3338199" cy="800219"/>
          </a:xfrm>
          <a:prstGeom prst="rect">
            <a:avLst/>
          </a:prstGeom>
          <a:noFill/>
        </p:spPr>
        <p:txBody>
          <a:bodyPr wrap="square">
            <a:spAutoFit/>
          </a:bodyPr>
          <a:lstStyle/>
          <a:p>
            <a:r>
              <a:rPr lang="en-GB" sz="1400" dirty="0"/>
              <a:t>© A. </a:t>
            </a:r>
            <a:r>
              <a:rPr lang="en-GB" sz="1400" dirty="0" err="1"/>
              <a:t>Filippone</a:t>
            </a:r>
            <a:r>
              <a:rPr lang="en-GB" sz="1400" dirty="0"/>
              <a:t> (1996-2001): Advanced Topics in Aerodynamics</a:t>
            </a:r>
          </a:p>
          <a:p>
            <a:r>
              <a:rPr lang="en-GB" sz="1400" dirty="0"/>
              <a:t>https://</a:t>
            </a:r>
            <a:r>
              <a:rPr lang="en-GB" sz="1400" dirty="0" err="1"/>
              <a:t>aerodyn.org</a:t>
            </a:r>
            <a:r>
              <a:rPr lang="en-GB" sz="1400" dirty="0"/>
              <a:t>/</a:t>
            </a:r>
            <a:r>
              <a:rPr lang="en-GB" sz="1400" dirty="0" err="1"/>
              <a:t>vonkarman</a:t>
            </a:r>
            <a:r>
              <a:rPr lang="en-GB" dirty="0"/>
              <a:t>/ </a:t>
            </a:r>
          </a:p>
        </p:txBody>
      </p:sp>
      <p:sp>
        <p:nvSpPr>
          <p:cNvPr id="6" name="Textfeld 5">
            <a:extLst>
              <a:ext uri="{FF2B5EF4-FFF2-40B4-BE49-F238E27FC236}">
                <a16:creationId xmlns:a16="http://schemas.microsoft.com/office/drawing/2014/main" id="{A91E6CD6-9F28-857E-D257-560DDFA30AD4}"/>
              </a:ext>
            </a:extLst>
          </p:cNvPr>
          <p:cNvSpPr txBox="1"/>
          <p:nvPr/>
        </p:nvSpPr>
        <p:spPr>
          <a:xfrm>
            <a:off x="4430511" y="1533525"/>
            <a:ext cx="6008889" cy="5493812"/>
          </a:xfrm>
          <a:prstGeom prst="rect">
            <a:avLst/>
          </a:prstGeom>
          <a:noFill/>
        </p:spPr>
        <p:txBody>
          <a:bodyPr wrap="none" rtlCol="0">
            <a:spAutoFit/>
          </a:bodyPr>
          <a:lstStyle/>
          <a:p>
            <a:pPr>
              <a:lnSpc>
                <a:spcPct val="150000"/>
              </a:lnSpc>
            </a:pPr>
            <a:r>
              <a:rPr lang="de-DE" dirty="0"/>
              <a:t>11 May 1881: Born in Budapest</a:t>
            </a:r>
          </a:p>
          <a:p>
            <a:pPr>
              <a:lnSpc>
                <a:spcPct val="150000"/>
              </a:lnSpc>
            </a:pPr>
            <a:r>
              <a:rPr lang="de-DE" dirty="0"/>
              <a:t>1902: </a:t>
            </a:r>
            <a:r>
              <a:rPr lang="en-GB" dirty="0"/>
              <a:t>Royal Joseph Technical University</a:t>
            </a:r>
            <a:r>
              <a:rPr lang="de-DE" dirty="0"/>
              <a:t> Budapest</a:t>
            </a:r>
          </a:p>
          <a:p>
            <a:pPr>
              <a:lnSpc>
                <a:spcPct val="150000"/>
              </a:lnSpc>
            </a:pPr>
            <a:r>
              <a:rPr lang="de-DE" dirty="0"/>
              <a:t>1908: PhD University </a:t>
            </a:r>
            <a:r>
              <a:rPr lang="de-DE" dirty="0" err="1"/>
              <a:t>of</a:t>
            </a:r>
            <a:r>
              <a:rPr lang="de-DE" dirty="0"/>
              <a:t> Göttingen (Ludwig Prandtl)</a:t>
            </a:r>
          </a:p>
          <a:p>
            <a:pPr>
              <a:lnSpc>
                <a:spcPct val="150000"/>
              </a:lnSpc>
            </a:pPr>
            <a:r>
              <a:rPr lang="de-DE" dirty="0"/>
              <a:t>1909: D</a:t>
            </a:r>
            <a:r>
              <a:rPr lang="en-GB" dirty="0" err="1"/>
              <a:t>irector</a:t>
            </a:r>
            <a:r>
              <a:rPr lang="en-GB" dirty="0"/>
              <a:t> of the Aeronautical Institute at RWTH Aachen</a:t>
            </a:r>
          </a:p>
          <a:p>
            <a:pPr>
              <a:lnSpc>
                <a:spcPct val="150000"/>
              </a:lnSpc>
            </a:pPr>
            <a:r>
              <a:rPr lang="en-GB" dirty="0"/>
              <a:t>1922: Organisation of the international conference in </a:t>
            </a:r>
            <a:r>
              <a:rPr lang="en-GB" dirty="0" err="1"/>
              <a:t>Insbruck</a:t>
            </a:r>
            <a:endParaRPr lang="en-GB" dirty="0"/>
          </a:p>
          <a:p>
            <a:pPr>
              <a:lnSpc>
                <a:spcPct val="150000"/>
              </a:lnSpc>
            </a:pPr>
            <a:r>
              <a:rPr lang="en-GB" dirty="0"/>
              <a:t>1926: California Institute of Technology</a:t>
            </a:r>
          </a:p>
          <a:p>
            <a:pPr>
              <a:lnSpc>
                <a:spcPct val="150000"/>
              </a:lnSpc>
            </a:pPr>
            <a:r>
              <a:rPr lang="en-GB" dirty="0"/>
              <a:t>1930: Director of the Aeronautical Laboratory of </a:t>
            </a:r>
            <a:r>
              <a:rPr lang="en-GB" dirty="0" err="1"/>
              <a:t>CalTech</a:t>
            </a:r>
            <a:endParaRPr lang="en-GB" dirty="0"/>
          </a:p>
          <a:p>
            <a:pPr>
              <a:lnSpc>
                <a:spcPct val="150000"/>
              </a:lnSpc>
            </a:pPr>
            <a:r>
              <a:rPr lang="en-GB" dirty="0"/>
              <a:t>1930: Emigration</a:t>
            </a:r>
          </a:p>
          <a:p>
            <a:pPr>
              <a:lnSpc>
                <a:spcPct val="150000"/>
              </a:lnSpc>
            </a:pPr>
            <a:r>
              <a:rPr lang="en-GB" dirty="0"/>
              <a:t>1944: Left </a:t>
            </a:r>
            <a:r>
              <a:rPr lang="en-GB" dirty="0" err="1"/>
              <a:t>CalTech</a:t>
            </a:r>
            <a:r>
              <a:rPr lang="en-GB" dirty="0"/>
              <a:t>, different advisory positions</a:t>
            </a:r>
          </a:p>
          <a:p>
            <a:pPr>
              <a:lnSpc>
                <a:spcPct val="150000"/>
              </a:lnSpc>
            </a:pPr>
            <a:r>
              <a:rPr lang="en-GB" dirty="0"/>
              <a:t>1962: National Medal of Science (J. F. Kennedy)</a:t>
            </a:r>
          </a:p>
          <a:p>
            <a:pPr>
              <a:lnSpc>
                <a:spcPct val="150000"/>
              </a:lnSpc>
            </a:pPr>
            <a:r>
              <a:rPr lang="en-GB" dirty="0"/>
              <a:t>06 May 1963: Died during a trip in Aachen</a:t>
            </a:r>
          </a:p>
          <a:p>
            <a:endParaRPr lang="en-GB" dirty="0"/>
          </a:p>
          <a:p>
            <a:endParaRPr lang="en-GB" dirty="0"/>
          </a:p>
          <a:p>
            <a:endParaRPr lang="en-GB" dirty="0"/>
          </a:p>
        </p:txBody>
      </p:sp>
    </p:spTree>
    <p:extLst>
      <p:ext uri="{BB962C8B-B14F-4D97-AF65-F5344CB8AC3E}">
        <p14:creationId xmlns:p14="http://schemas.microsoft.com/office/powerpoint/2010/main" val="3914815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00200" y="486918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17420" y="486918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69791"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33900"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8439"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10447" y="486744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4357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8922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0953" y="485601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690193" y="5063490"/>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43419" y="5029200"/>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25760" y="504063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5042067" y="5063490"/>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4076" y="5051997"/>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17206" y="5063490"/>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5716" y="5051997"/>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2343" y="5050573"/>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pic>
        <p:nvPicPr>
          <p:cNvPr id="34" name="Grafik 33">
            <a:extLst>
              <a:ext uri="{FF2B5EF4-FFF2-40B4-BE49-F238E27FC236}">
                <a16:creationId xmlns:a16="http://schemas.microsoft.com/office/drawing/2014/main" id="{18FC7234-6B9A-4DD8-1B48-72931F4A2996}"/>
              </a:ext>
            </a:extLst>
          </p:cNvPr>
          <p:cNvPicPr>
            <a:picLocks noChangeAspect="1"/>
          </p:cNvPicPr>
          <p:nvPr/>
        </p:nvPicPr>
        <p:blipFill>
          <a:blip r:embed="rId3"/>
          <a:stretch>
            <a:fillRect/>
          </a:stretch>
        </p:blipFill>
        <p:spPr>
          <a:xfrm>
            <a:off x="802776" y="3468023"/>
            <a:ext cx="790595" cy="1141765"/>
          </a:xfrm>
          <a:prstGeom prst="rect">
            <a:avLst/>
          </a:prstGeom>
        </p:spPr>
      </p:pic>
      <p:cxnSp>
        <p:nvCxnSpPr>
          <p:cNvPr id="36" name="Gerade Verbindung mit Pfeil 35">
            <a:extLst>
              <a:ext uri="{FF2B5EF4-FFF2-40B4-BE49-F238E27FC236}">
                <a16:creationId xmlns:a16="http://schemas.microsoft.com/office/drawing/2014/main" id="{569E82BA-181C-F8F6-9D8E-5A27136284CB}"/>
              </a:ext>
            </a:extLst>
          </p:cNvPr>
          <p:cNvCxnSpPr/>
          <p:nvPr/>
        </p:nvCxnSpPr>
        <p:spPr>
          <a:xfrm>
            <a:off x="1253692" y="46106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70E0F07-85FF-1235-3EF3-BA2D4EC1102C}"/>
              </a:ext>
            </a:extLst>
          </p:cNvPr>
          <p:cNvCxnSpPr/>
          <p:nvPr/>
        </p:nvCxnSpPr>
        <p:spPr>
          <a:xfrm>
            <a:off x="180577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Grafik 38" descr="Ein Bild, das Mann, Person, Wand, Anzug enthält.&#10;&#10;Automatisch generierte Beschreibung">
            <a:extLst>
              <a:ext uri="{FF2B5EF4-FFF2-40B4-BE49-F238E27FC236}">
                <a16:creationId xmlns:a16="http://schemas.microsoft.com/office/drawing/2014/main" id="{87BF878C-CCAA-1D07-E6CE-4A907294BBEA}"/>
              </a:ext>
            </a:extLst>
          </p:cNvPr>
          <p:cNvPicPr>
            <a:picLocks noChangeAspect="1"/>
          </p:cNvPicPr>
          <p:nvPr/>
        </p:nvPicPr>
        <p:blipFill>
          <a:blip r:embed="rId4"/>
          <a:stretch>
            <a:fillRect/>
          </a:stretch>
        </p:blipFill>
        <p:spPr>
          <a:xfrm>
            <a:off x="1561304" y="3650382"/>
            <a:ext cx="636082" cy="848110"/>
          </a:xfrm>
          <a:prstGeom prst="rect">
            <a:avLst/>
          </a:prstGeom>
        </p:spPr>
      </p:pic>
      <p:pic>
        <p:nvPicPr>
          <p:cNvPr id="41" name="Grafik 40" descr="Ein Bild, das Text, Mann, Person, Anzug enthält.&#10;&#10;Automatisch generierte Beschreibung">
            <a:extLst>
              <a:ext uri="{FF2B5EF4-FFF2-40B4-BE49-F238E27FC236}">
                <a16:creationId xmlns:a16="http://schemas.microsoft.com/office/drawing/2014/main" id="{4D94E30F-2C90-8157-F1D0-E346370CEBA8}"/>
              </a:ext>
            </a:extLst>
          </p:cNvPr>
          <p:cNvPicPr>
            <a:picLocks noChangeAspect="1"/>
          </p:cNvPicPr>
          <p:nvPr/>
        </p:nvPicPr>
        <p:blipFill>
          <a:blip r:embed="rId5"/>
          <a:stretch>
            <a:fillRect/>
          </a:stretch>
        </p:blipFill>
        <p:spPr>
          <a:xfrm>
            <a:off x="3361641" y="3530627"/>
            <a:ext cx="652744" cy="958106"/>
          </a:xfrm>
          <a:prstGeom prst="rect">
            <a:avLst/>
          </a:prstGeom>
        </p:spPr>
      </p:pic>
      <p:pic>
        <p:nvPicPr>
          <p:cNvPr id="43" name="Grafik 42" descr="Ein Bild, das Person, Mann enthält.&#10;&#10;Automatisch generierte Beschreibung">
            <a:extLst>
              <a:ext uri="{FF2B5EF4-FFF2-40B4-BE49-F238E27FC236}">
                <a16:creationId xmlns:a16="http://schemas.microsoft.com/office/drawing/2014/main" id="{266221DA-8D13-C995-2958-C250F8098234}"/>
              </a:ext>
            </a:extLst>
          </p:cNvPr>
          <p:cNvPicPr>
            <a:picLocks noChangeAspect="1"/>
          </p:cNvPicPr>
          <p:nvPr/>
        </p:nvPicPr>
        <p:blipFill>
          <a:blip r:embed="rId6"/>
          <a:stretch>
            <a:fillRect/>
          </a:stretch>
        </p:blipFill>
        <p:spPr>
          <a:xfrm>
            <a:off x="2625062" y="3571814"/>
            <a:ext cx="651184" cy="913942"/>
          </a:xfrm>
          <a:prstGeom prst="rect">
            <a:avLst/>
          </a:prstGeom>
        </p:spPr>
      </p:pic>
      <p:sp>
        <p:nvSpPr>
          <p:cNvPr id="44" name="Textfeld 43">
            <a:extLst>
              <a:ext uri="{FF2B5EF4-FFF2-40B4-BE49-F238E27FC236}">
                <a16:creationId xmlns:a16="http://schemas.microsoft.com/office/drawing/2014/main" id="{25FFCD7F-3525-55E7-A419-472701C3C147}"/>
              </a:ext>
            </a:extLst>
          </p:cNvPr>
          <p:cNvSpPr txBox="1"/>
          <p:nvPr/>
        </p:nvSpPr>
        <p:spPr>
          <a:xfrm>
            <a:off x="2435114" y="3111970"/>
            <a:ext cx="955005" cy="738664"/>
          </a:xfrm>
          <a:prstGeom prst="rect">
            <a:avLst/>
          </a:prstGeom>
          <a:noFill/>
        </p:spPr>
        <p:txBody>
          <a:bodyPr wrap="none" rtlCol="0">
            <a:spAutoFit/>
          </a:bodyPr>
          <a:lstStyle/>
          <a:p>
            <a:r>
              <a:rPr lang="de-DE" sz="1200" dirty="0"/>
              <a:t>C.-G. </a:t>
            </a:r>
            <a:r>
              <a:rPr lang="de-DE" sz="1200" dirty="0" err="1"/>
              <a:t>Rossby</a:t>
            </a:r>
            <a:endParaRPr lang="de-DE" sz="1200" dirty="0"/>
          </a:p>
          <a:p>
            <a:r>
              <a:rPr lang="de-DE" sz="1200" dirty="0"/>
              <a:t>1898 - 1957</a:t>
            </a:r>
          </a:p>
          <a:p>
            <a:endParaRPr lang="en-GB" dirty="0"/>
          </a:p>
        </p:txBody>
      </p:sp>
      <p:sp>
        <p:nvSpPr>
          <p:cNvPr id="45" name="Textfeld 44">
            <a:extLst>
              <a:ext uri="{FF2B5EF4-FFF2-40B4-BE49-F238E27FC236}">
                <a16:creationId xmlns:a16="http://schemas.microsoft.com/office/drawing/2014/main" id="{231D2D81-AB8F-3275-B04E-4763BBCDAFEF}"/>
              </a:ext>
            </a:extLst>
          </p:cNvPr>
          <p:cNvSpPr txBox="1"/>
          <p:nvPr/>
        </p:nvSpPr>
        <p:spPr>
          <a:xfrm>
            <a:off x="3325120" y="2927123"/>
            <a:ext cx="930063" cy="923330"/>
          </a:xfrm>
          <a:prstGeom prst="rect">
            <a:avLst/>
          </a:prstGeom>
          <a:noFill/>
        </p:spPr>
        <p:txBody>
          <a:bodyPr wrap="none" rtlCol="0">
            <a:spAutoFit/>
          </a:bodyPr>
          <a:lstStyle/>
          <a:p>
            <a:pPr algn="ctr"/>
            <a:r>
              <a:rPr lang="de-DE" sz="1200" dirty="0"/>
              <a:t>H.U. </a:t>
            </a:r>
          </a:p>
          <a:p>
            <a:pPr algn="ctr"/>
            <a:r>
              <a:rPr lang="de-DE" sz="1200" dirty="0"/>
              <a:t>Sverdrup</a:t>
            </a:r>
          </a:p>
          <a:p>
            <a:pPr algn="ctr"/>
            <a:r>
              <a:rPr lang="de-DE" sz="1200" dirty="0"/>
              <a:t>1888 - 1957</a:t>
            </a:r>
          </a:p>
          <a:p>
            <a:endParaRPr lang="en-GB" dirty="0"/>
          </a:p>
        </p:txBody>
      </p:sp>
      <p:cxnSp>
        <p:nvCxnSpPr>
          <p:cNvPr id="47" name="Gerade Verbindung mit Pfeil 46">
            <a:extLst>
              <a:ext uri="{FF2B5EF4-FFF2-40B4-BE49-F238E27FC236}">
                <a16:creationId xmlns:a16="http://schemas.microsoft.com/office/drawing/2014/main" id="{D58D3E55-1358-10DB-A182-1FB2881F0AEE}"/>
              </a:ext>
            </a:extLst>
          </p:cNvPr>
          <p:cNvCxnSpPr/>
          <p:nvPr/>
        </p:nvCxnSpPr>
        <p:spPr>
          <a:xfrm>
            <a:off x="3390119"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32F9A89-08B5-E9EE-29A7-99EF9B28881C}"/>
              </a:ext>
            </a:extLst>
          </p:cNvPr>
          <p:cNvSpPr txBox="1"/>
          <p:nvPr/>
        </p:nvSpPr>
        <p:spPr>
          <a:xfrm>
            <a:off x="1456177" y="3113000"/>
            <a:ext cx="930063" cy="738664"/>
          </a:xfrm>
          <a:prstGeom prst="rect">
            <a:avLst/>
          </a:prstGeom>
          <a:noFill/>
        </p:spPr>
        <p:txBody>
          <a:bodyPr wrap="none" rtlCol="0">
            <a:spAutoFit/>
          </a:bodyPr>
          <a:lstStyle/>
          <a:p>
            <a:r>
              <a:rPr lang="de-DE" sz="1200" dirty="0"/>
              <a:t>W. Schmidt</a:t>
            </a:r>
          </a:p>
          <a:p>
            <a:r>
              <a:rPr lang="de-DE" sz="1200" dirty="0"/>
              <a:t>1883 - 1936</a:t>
            </a:r>
          </a:p>
          <a:p>
            <a:endParaRPr lang="en-GB" dirty="0"/>
          </a:p>
        </p:txBody>
      </p:sp>
      <p:graphicFrame>
        <p:nvGraphicFramePr>
          <p:cNvPr id="49" name="Objekt 48">
            <a:extLst>
              <a:ext uri="{FF2B5EF4-FFF2-40B4-BE49-F238E27FC236}">
                <a16:creationId xmlns:a16="http://schemas.microsoft.com/office/drawing/2014/main" id="{66E194D1-5BA4-E3D3-34CC-C877CED48FA9}"/>
              </a:ext>
            </a:extLst>
          </p:cNvPr>
          <p:cNvGraphicFramePr>
            <a:graphicFrameLocks noChangeAspect="1"/>
          </p:cNvGraphicFramePr>
          <p:nvPr/>
        </p:nvGraphicFramePr>
        <p:xfrm>
          <a:off x="6463522" y="3571814"/>
          <a:ext cx="732146" cy="908286"/>
        </p:xfrm>
        <a:graphic>
          <a:graphicData uri="http://schemas.openxmlformats.org/presentationml/2006/ole">
            <mc:AlternateContent xmlns:mc="http://schemas.openxmlformats.org/markup-compatibility/2006">
              <mc:Choice xmlns:v="urn:schemas-microsoft-com:vml" Requires="v">
                <p:oleObj r:id="rId7" imgW="4380840" imgH="5434920" progId="">
                  <p:embed/>
                </p:oleObj>
              </mc:Choice>
              <mc:Fallback>
                <p:oleObj r:id="rId7" imgW="4380840" imgH="5434920" progId="">
                  <p:embed/>
                  <p:pic>
                    <p:nvPicPr>
                      <p:cNvPr id="49" name="Objekt 48">
                        <a:extLst>
                          <a:ext uri="{FF2B5EF4-FFF2-40B4-BE49-F238E27FC236}">
                            <a16:creationId xmlns:a16="http://schemas.microsoft.com/office/drawing/2014/main" id="{66E194D1-5BA4-E3D3-34CC-C877CED48FA9}"/>
                          </a:ext>
                        </a:extLst>
                      </p:cNvPr>
                      <p:cNvPicPr/>
                      <p:nvPr/>
                    </p:nvPicPr>
                    <p:blipFill>
                      <a:blip r:embed="rId8"/>
                      <a:stretch>
                        <a:fillRect/>
                      </a:stretch>
                    </p:blipFill>
                    <p:spPr>
                      <a:xfrm>
                        <a:off x="6463522" y="3571814"/>
                        <a:ext cx="732146" cy="908286"/>
                      </a:xfrm>
                      <a:prstGeom prst="rect">
                        <a:avLst/>
                      </a:prstGeom>
                    </p:spPr>
                  </p:pic>
                </p:oleObj>
              </mc:Fallback>
            </mc:AlternateContent>
          </a:graphicData>
        </a:graphic>
      </p:graphicFrame>
      <p:sp>
        <p:nvSpPr>
          <p:cNvPr id="50" name="Textfeld 49">
            <a:extLst>
              <a:ext uri="{FF2B5EF4-FFF2-40B4-BE49-F238E27FC236}">
                <a16:creationId xmlns:a16="http://schemas.microsoft.com/office/drawing/2014/main" id="{D66CB449-C148-ED70-B4FB-BCDA94A197ED}"/>
              </a:ext>
            </a:extLst>
          </p:cNvPr>
          <p:cNvSpPr txBox="1"/>
          <p:nvPr/>
        </p:nvSpPr>
        <p:spPr>
          <a:xfrm>
            <a:off x="6336894" y="2941953"/>
            <a:ext cx="979307" cy="923330"/>
          </a:xfrm>
          <a:prstGeom prst="rect">
            <a:avLst/>
          </a:prstGeom>
          <a:noFill/>
        </p:spPr>
        <p:txBody>
          <a:bodyPr wrap="none" rtlCol="0">
            <a:spAutoFit/>
          </a:bodyPr>
          <a:lstStyle/>
          <a:p>
            <a:pPr algn="ctr"/>
            <a:r>
              <a:rPr lang="de-DE" sz="1200" dirty="0"/>
              <a:t>V.M. </a:t>
            </a:r>
          </a:p>
          <a:p>
            <a:pPr algn="ctr"/>
            <a:r>
              <a:rPr lang="de-DE" sz="1200" dirty="0" err="1"/>
              <a:t>Bovsheverov</a:t>
            </a:r>
            <a:endParaRPr lang="de-DE" sz="1200" dirty="0"/>
          </a:p>
          <a:p>
            <a:pPr algn="ctr"/>
            <a:r>
              <a:rPr lang="de-DE" sz="1200" dirty="0"/>
              <a:t>1905 - 1995</a:t>
            </a:r>
          </a:p>
          <a:p>
            <a:endParaRPr lang="en-GB" dirty="0"/>
          </a:p>
        </p:txBody>
      </p:sp>
      <p:cxnSp>
        <p:nvCxnSpPr>
          <p:cNvPr id="52" name="Gerade Verbindung mit Pfeil 51">
            <a:extLst>
              <a:ext uri="{FF2B5EF4-FFF2-40B4-BE49-F238E27FC236}">
                <a16:creationId xmlns:a16="http://schemas.microsoft.com/office/drawing/2014/main" id="{CFDBF7F9-3CC8-5357-70C8-267BADB8C543}"/>
              </a:ext>
            </a:extLst>
          </p:cNvPr>
          <p:cNvCxnSpPr/>
          <p:nvPr/>
        </p:nvCxnSpPr>
        <p:spPr>
          <a:xfrm>
            <a:off x="3226154"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E39BC56-B468-CBA8-2F45-BAABF9FE618C}"/>
              </a:ext>
            </a:extLst>
          </p:cNvPr>
          <p:cNvCxnSpPr/>
          <p:nvPr/>
        </p:nvCxnSpPr>
        <p:spPr>
          <a:xfrm>
            <a:off x="6810447" y="458323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fik 54" descr="Ein Bild, das Person, Mann, tragen, drinnen enthält.&#10;&#10;Automatisch generierte Beschreibung">
            <a:extLst>
              <a:ext uri="{FF2B5EF4-FFF2-40B4-BE49-F238E27FC236}">
                <a16:creationId xmlns:a16="http://schemas.microsoft.com/office/drawing/2014/main" id="{23F8949B-4EDA-4D89-1374-B5045669F6E3}"/>
              </a:ext>
            </a:extLst>
          </p:cNvPr>
          <p:cNvPicPr>
            <a:picLocks noChangeAspect="1"/>
          </p:cNvPicPr>
          <p:nvPr/>
        </p:nvPicPr>
        <p:blipFill>
          <a:blip r:embed="rId9"/>
          <a:stretch>
            <a:fillRect/>
          </a:stretch>
        </p:blipFill>
        <p:spPr>
          <a:xfrm>
            <a:off x="8378672" y="3532647"/>
            <a:ext cx="770801" cy="963502"/>
          </a:xfrm>
          <a:prstGeom prst="rect">
            <a:avLst/>
          </a:prstGeom>
        </p:spPr>
      </p:pic>
      <p:sp>
        <p:nvSpPr>
          <p:cNvPr id="56" name="Textfeld 55">
            <a:extLst>
              <a:ext uri="{FF2B5EF4-FFF2-40B4-BE49-F238E27FC236}">
                <a16:creationId xmlns:a16="http://schemas.microsoft.com/office/drawing/2014/main" id="{CA70F3CD-928C-FAE3-234D-28C478FBFD4C}"/>
              </a:ext>
            </a:extLst>
          </p:cNvPr>
          <p:cNvSpPr txBox="1"/>
          <p:nvPr/>
        </p:nvSpPr>
        <p:spPr>
          <a:xfrm>
            <a:off x="8401472" y="2950629"/>
            <a:ext cx="725199" cy="923330"/>
          </a:xfrm>
          <a:prstGeom prst="rect">
            <a:avLst/>
          </a:prstGeom>
          <a:noFill/>
        </p:spPr>
        <p:txBody>
          <a:bodyPr wrap="none" rtlCol="0">
            <a:spAutoFit/>
          </a:bodyPr>
          <a:lstStyle/>
          <a:p>
            <a:pPr algn="ctr"/>
            <a:r>
              <a:rPr lang="de-DE" sz="1200" dirty="0"/>
              <a:t>J.A.</a:t>
            </a:r>
          </a:p>
          <a:p>
            <a:pPr algn="ctr"/>
            <a:r>
              <a:rPr lang="de-DE" sz="1200" dirty="0" err="1"/>
              <a:t>Businger</a:t>
            </a:r>
            <a:endParaRPr lang="de-DE" sz="1200" dirty="0"/>
          </a:p>
          <a:p>
            <a:pPr algn="ctr"/>
            <a:r>
              <a:rPr lang="de-DE" sz="1200" dirty="0"/>
              <a:t>*1924</a:t>
            </a:r>
          </a:p>
          <a:p>
            <a:endParaRPr lang="en-GB" dirty="0"/>
          </a:p>
        </p:txBody>
      </p:sp>
      <p:graphicFrame>
        <p:nvGraphicFramePr>
          <p:cNvPr id="58" name="Objekt 57">
            <a:extLst>
              <a:ext uri="{FF2B5EF4-FFF2-40B4-BE49-F238E27FC236}">
                <a16:creationId xmlns:a16="http://schemas.microsoft.com/office/drawing/2014/main" id="{ABF091E8-5971-897A-4807-BC48D8AE2724}"/>
              </a:ext>
            </a:extLst>
          </p:cNvPr>
          <p:cNvGraphicFramePr>
            <a:graphicFrameLocks noChangeAspect="1"/>
          </p:cNvGraphicFramePr>
          <p:nvPr/>
        </p:nvGraphicFramePr>
        <p:xfrm>
          <a:off x="8478225" y="2084271"/>
          <a:ext cx="587992" cy="881988"/>
        </p:xfrm>
        <a:graphic>
          <a:graphicData uri="http://schemas.openxmlformats.org/presentationml/2006/ole">
            <mc:AlternateContent xmlns:mc="http://schemas.openxmlformats.org/markup-compatibility/2006">
              <mc:Choice xmlns:v="urn:schemas-microsoft-com:vml" Requires="v">
                <p:oleObj r:id="rId10" imgW="711000" imgH="1066320" progId="">
                  <p:embed/>
                </p:oleObj>
              </mc:Choice>
              <mc:Fallback>
                <p:oleObj r:id="rId10" imgW="711000" imgH="1066320" progId="">
                  <p:embed/>
                  <p:pic>
                    <p:nvPicPr>
                      <p:cNvPr id="58" name="Objekt 57">
                        <a:extLst>
                          <a:ext uri="{FF2B5EF4-FFF2-40B4-BE49-F238E27FC236}">
                            <a16:creationId xmlns:a16="http://schemas.microsoft.com/office/drawing/2014/main" id="{ABF091E8-5971-897A-4807-BC48D8AE2724}"/>
                          </a:ext>
                        </a:extLst>
                      </p:cNvPr>
                      <p:cNvPicPr/>
                      <p:nvPr/>
                    </p:nvPicPr>
                    <p:blipFill>
                      <a:blip r:embed="rId11"/>
                      <a:stretch>
                        <a:fillRect/>
                      </a:stretch>
                    </p:blipFill>
                    <p:spPr>
                      <a:xfrm>
                        <a:off x="8478225" y="2084271"/>
                        <a:ext cx="587992" cy="881988"/>
                      </a:xfrm>
                      <a:prstGeom prst="rect">
                        <a:avLst/>
                      </a:prstGeom>
                    </p:spPr>
                  </p:pic>
                </p:oleObj>
              </mc:Fallback>
            </mc:AlternateContent>
          </a:graphicData>
        </a:graphic>
      </p:graphicFrame>
      <p:cxnSp>
        <p:nvCxnSpPr>
          <p:cNvPr id="61" name="Gerade Verbindung mit Pfeil 60">
            <a:extLst>
              <a:ext uri="{FF2B5EF4-FFF2-40B4-BE49-F238E27FC236}">
                <a16:creationId xmlns:a16="http://schemas.microsoft.com/office/drawing/2014/main" id="{CAAC61D6-232A-A1E5-4EA2-42627C98D007}"/>
              </a:ext>
            </a:extLst>
          </p:cNvPr>
          <p:cNvCxnSpPr/>
          <p:nvPr/>
        </p:nvCxnSpPr>
        <p:spPr>
          <a:xfrm>
            <a:off x="8123358" y="455783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kt 61">
            <a:extLst>
              <a:ext uri="{FF2B5EF4-FFF2-40B4-BE49-F238E27FC236}">
                <a16:creationId xmlns:a16="http://schemas.microsoft.com/office/drawing/2014/main" id="{0174A505-5F36-1829-DE30-69C35CDE09C3}"/>
              </a:ext>
            </a:extLst>
          </p:cNvPr>
          <p:cNvGraphicFramePr>
            <a:graphicFrameLocks noChangeAspect="1"/>
          </p:cNvGraphicFramePr>
          <p:nvPr/>
        </p:nvGraphicFramePr>
        <p:xfrm>
          <a:off x="7551163" y="3582090"/>
          <a:ext cx="740672" cy="924817"/>
        </p:xfrm>
        <a:graphic>
          <a:graphicData uri="http://schemas.openxmlformats.org/presentationml/2006/ole">
            <mc:AlternateContent xmlns:mc="http://schemas.openxmlformats.org/markup-compatibility/2006">
              <mc:Choice xmlns:v="urn:schemas-microsoft-com:vml" Requires="v">
                <p:oleObj r:id="rId12" imgW="2298240" imgH="2869560" progId="">
                  <p:embed/>
                </p:oleObj>
              </mc:Choice>
              <mc:Fallback>
                <p:oleObj r:id="rId12" imgW="2298240" imgH="2869560" progId="">
                  <p:embed/>
                  <p:pic>
                    <p:nvPicPr>
                      <p:cNvPr id="62" name="Objekt 61">
                        <a:extLst>
                          <a:ext uri="{FF2B5EF4-FFF2-40B4-BE49-F238E27FC236}">
                            <a16:creationId xmlns:a16="http://schemas.microsoft.com/office/drawing/2014/main" id="{0174A505-5F36-1829-DE30-69C35CDE09C3}"/>
                          </a:ext>
                        </a:extLst>
                      </p:cNvPr>
                      <p:cNvPicPr/>
                      <p:nvPr/>
                    </p:nvPicPr>
                    <p:blipFill>
                      <a:blip r:embed="rId13"/>
                      <a:stretch>
                        <a:fillRect/>
                      </a:stretch>
                    </p:blipFill>
                    <p:spPr>
                      <a:xfrm>
                        <a:off x="7551163" y="3582090"/>
                        <a:ext cx="740672" cy="924817"/>
                      </a:xfrm>
                      <a:prstGeom prst="rect">
                        <a:avLst/>
                      </a:prstGeom>
                    </p:spPr>
                  </p:pic>
                </p:oleObj>
              </mc:Fallback>
            </mc:AlternateContent>
          </a:graphicData>
        </a:graphic>
      </p:graphicFrame>
      <p:sp>
        <p:nvSpPr>
          <p:cNvPr id="64" name="Textfeld 63">
            <a:extLst>
              <a:ext uri="{FF2B5EF4-FFF2-40B4-BE49-F238E27FC236}">
                <a16:creationId xmlns:a16="http://schemas.microsoft.com/office/drawing/2014/main" id="{D64BB2F2-192F-CE8B-F191-1692211D01CD}"/>
              </a:ext>
            </a:extLst>
          </p:cNvPr>
          <p:cNvSpPr txBox="1"/>
          <p:nvPr/>
        </p:nvSpPr>
        <p:spPr>
          <a:xfrm>
            <a:off x="7422953" y="2941953"/>
            <a:ext cx="930063" cy="923330"/>
          </a:xfrm>
          <a:prstGeom prst="rect">
            <a:avLst/>
          </a:prstGeom>
          <a:noFill/>
        </p:spPr>
        <p:txBody>
          <a:bodyPr wrap="none" rtlCol="0">
            <a:spAutoFit/>
          </a:bodyPr>
          <a:lstStyle/>
          <a:p>
            <a:pPr algn="ctr"/>
            <a:r>
              <a:rPr lang="de-DE" sz="1200" dirty="0"/>
              <a:t>S.S. </a:t>
            </a:r>
          </a:p>
          <a:p>
            <a:pPr algn="ctr"/>
            <a:r>
              <a:rPr lang="de-DE" sz="1200" dirty="0" err="1"/>
              <a:t>Zilitinkevich</a:t>
            </a:r>
            <a:endParaRPr lang="de-DE" sz="1200" dirty="0"/>
          </a:p>
          <a:p>
            <a:pPr algn="ctr"/>
            <a:r>
              <a:rPr lang="de-DE" sz="1200" dirty="0"/>
              <a:t>1936 - 1921</a:t>
            </a:r>
          </a:p>
          <a:p>
            <a:endParaRPr lang="en-GB" dirty="0"/>
          </a:p>
        </p:txBody>
      </p:sp>
      <p:cxnSp>
        <p:nvCxnSpPr>
          <p:cNvPr id="66" name="Gerade Verbindung mit Pfeil 65">
            <a:extLst>
              <a:ext uri="{FF2B5EF4-FFF2-40B4-BE49-F238E27FC236}">
                <a16:creationId xmlns:a16="http://schemas.microsoft.com/office/drawing/2014/main" id="{7422A490-6FDD-DE97-7282-F80F36E4822C}"/>
              </a:ext>
            </a:extLst>
          </p:cNvPr>
          <p:cNvCxnSpPr>
            <a:cxnSpLocks/>
          </p:cNvCxnSpPr>
          <p:nvPr/>
        </p:nvCxnSpPr>
        <p:spPr>
          <a:xfrm flipH="1">
            <a:off x="8310354" y="4558007"/>
            <a:ext cx="259595" cy="19753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EF35FF37-1B09-C72B-F04E-253BB851AC63}"/>
              </a:ext>
            </a:extLst>
          </p:cNvPr>
          <p:cNvSpPr txBox="1"/>
          <p:nvPr/>
        </p:nvSpPr>
        <p:spPr>
          <a:xfrm>
            <a:off x="6875510" y="1640922"/>
            <a:ext cx="930063" cy="738664"/>
          </a:xfrm>
          <a:prstGeom prst="rect">
            <a:avLst/>
          </a:prstGeom>
          <a:noFill/>
        </p:spPr>
        <p:txBody>
          <a:bodyPr wrap="none" rtlCol="0">
            <a:spAutoFit/>
          </a:bodyPr>
          <a:lstStyle/>
          <a:p>
            <a:pPr algn="ctr"/>
            <a:r>
              <a:rPr lang="de-DE" sz="1200" dirty="0"/>
              <a:t>J.C. </a:t>
            </a:r>
            <a:r>
              <a:rPr lang="de-DE" sz="1200" dirty="0" err="1"/>
              <a:t>Kaimal</a:t>
            </a:r>
            <a:r>
              <a:rPr lang="de-DE" sz="1200" dirty="0"/>
              <a:t> </a:t>
            </a:r>
          </a:p>
          <a:p>
            <a:pPr algn="ctr"/>
            <a:r>
              <a:rPr lang="de-DE" sz="1200" dirty="0"/>
              <a:t>1930 - 1921</a:t>
            </a:r>
          </a:p>
          <a:p>
            <a:endParaRPr lang="en-GB" dirty="0"/>
          </a:p>
        </p:txBody>
      </p:sp>
      <p:cxnSp>
        <p:nvCxnSpPr>
          <p:cNvPr id="75" name="Gerade Verbindung mit Pfeil 74">
            <a:extLst>
              <a:ext uri="{FF2B5EF4-FFF2-40B4-BE49-F238E27FC236}">
                <a16:creationId xmlns:a16="http://schemas.microsoft.com/office/drawing/2014/main" id="{50648A60-641D-A4CD-BD8A-440EEE63FC93}"/>
              </a:ext>
            </a:extLst>
          </p:cNvPr>
          <p:cNvCxnSpPr/>
          <p:nvPr/>
        </p:nvCxnSpPr>
        <p:spPr>
          <a:xfrm>
            <a:off x="10936200" y="466499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kt 75">
            <a:extLst>
              <a:ext uri="{FF2B5EF4-FFF2-40B4-BE49-F238E27FC236}">
                <a16:creationId xmlns:a16="http://schemas.microsoft.com/office/drawing/2014/main" id="{F75EF3AC-E56D-EC4D-F388-E77CF7DF58C8}"/>
              </a:ext>
            </a:extLst>
          </p:cNvPr>
          <p:cNvGraphicFramePr>
            <a:graphicFrameLocks noChangeAspect="1"/>
          </p:cNvGraphicFramePr>
          <p:nvPr/>
        </p:nvGraphicFramePr>
        <p:xfrm>
          <a:off x="7014245" y="2127983"/>
          <a:ext cx="622300" cy="844550"/>
        </p:xfrm>
        <a:graphic>
          <a:graphicData uri="http://schemas.openxmlformats.org/presentationml/2006/ole">
            <mc:AlternateContent xmlns:mc="http://schemas.openxmlformats.org/markup-compatibility/2006">
              <mc:Choice xmlns:v="urn:schemas-microsoft-com:vml" Requires="v">
                <p:oleObj r:id="rId14" imgW="1244160" imgH="1688760" progId="">
                  <p:embed/>
                </p:oleObj>
              </mc:Choice>
              <mc:Fallback>
                <p:oleObj r:id="rId14" imgW="1244160" imgH="1688760" progId="">
                  <p:embed/>
                  <p:pic>
                    <p:nvPicPr>
                      <p:cNvPr id="76" name="Objekt 75">
                        <a:extLst>
                          <a:ext uri="{FF2B5EF4-FFF2-40B4-BE49-F238E27FC236}">
                            <a16:creationId xmlns:a16="http://schemas.microsoft.com/office/drawing/2014/main" id="{F75EF3AC-E56D-EC4D-F388-E77CF7DF58C8}"/>
                          </a:ext>
                        </a:extLst>
                      </p:cNvPr>
                      <p:cNvPicPr/>
                      <p:nvPr/>
                    </p:nvPicPr>
                    <p:blipFill>
                      <a:blip r:embed="rId15"/>
                      <a:stretch>
                        <a:fillRect/>
                      </a:stretch>
                    </p:blipFill>
                    <p:spPr>
                      <a:xfrm>
                        <a:off x="7014245" y="2127983"/>
                        <a:ext cx="622300" cy="844550"/>
                      </a:xfrm>
                      <a:prstGeom prst="rect">
                        <a:avLst/>
                      </a:prstGeom>
                    </p:spPr>
                  </p:pic>
                </p:oleObj>
              </mc:Fallback>
            </mc:AlternateContent>
          </a:graphicData>
        </a:graphic>
      </p:graphicFrame>
      <p:cxnSp>
        <p:nvCxnSpPr>
          <p:cNvPr id="77" name="Gerade Verbindung mit Pfeil 76">
            <a:extLst>
              <a:ext uri="{FF2B5EF4-FFF2-40B4-BE49-F238E27FC236}">
                <a16:creationId xmlns:a16="http://schemas.microsoft.com/office/drawing/2014/main" id="{B40924C2-DB00-44FB-35A9-1E1629CA04C7}"/>
              </a:ext>
            </a:extLst>
          </p:cNvPr>
          <p:cNvCxnSpPr>
            <a:cxnSpLocks/>
          </p:cNvCxnSpPr>
          <p:nvPr/>
        </p:nvCxnSpPr>
        <p:spPr>
          <a:xfrm>
            <a:off x="7302420" y="3027328"/>
            <a:ext cx="21980" cy="1715236"/>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fik 79" descr="Ein Bild, das Text, Mann, Person, Schlips enthält.&#10;&#10;Automatisch generierte Beschreibung">
            <a:extLst>
              <a:ext uri="{FF2B5EF4-FFF2-40B4-BE49-F238E27FC236}">
                <a16:creationId xmlns:a16="http://schemas.microsoft.com/office/drawing/2014/main" id="{33BCEF96-C428-F1A3-9AB0-C66A285FBABE}"/>
              </a:ext>
            </a:extLst>
          </p:cNvPr>
          <p:cNvPicPr>
            <a:picLocks noChangeAspect="1"/>
          </p:cNvPicPr>
          <p:nvPr/>
        </p:nvPicPr>
        <p:blipFill>
          <a:blip r:embed="rId16"/>
          <a:stretch>
            <a:fillRect/>
          </a:stretch>
        </p:blipFill>
        <p:spPr>
          <a:xfrm>
            <a:off x="4169375" y="3562954"/>
            <a:ext cx="605708" cy="931661"/>
          </a:xfrm>
          <a:prstGeom prst="rect">
            <a:avLst/>
          </a:prstGeom>
        </p:spPr>
      </p:pic>
      <p:pic>
        <p:nvPicPr>
          <p:cNvPr id="81" name="Grafik 80" descr="Ein Bild, das Text, Mann, Person, Schlips enthält.&#10;&#10;Automatisch generierte Beschreibung">
            <a:extLst>
              <a:ext uri="{FF2B5EF4-FFF2-40B4-BE49-F238E27FC236}">
                <a16:creationId xmlns:a16="http://schemas.microsoft.com/office/drawing/2014/main" id="{F7C03D73-84E3-B983-FC02-D98D03E858CF}"/>
              </a:ext>
            </a:extLst>
          </p:cNvPr>
          <p:cNvPicPr>
            <a:picLocks noChangeAspect="1"/>
          </p:cNvPicPr>
          <p:nvPr/>
        </p:nvPicPr>
        <p:blipFill>
          <a:blip r:embed="rId16"/>
          <a:stretch>
            <a:fillRect/>
          </a:stretch>
        </p:blipFill>
        <p:spPr>
          <a:xfrm>
            <a:off x="5582740" y="3557072"/>
            <a:ext cx="605708" cy="931661"/>
          </a:xfrm>
          <a:prstGeom prst="rect">
            <a:avLst/>
          </a:prstGeom>
        </p:spPr>
      </p:pic>
      <p:pic>
        <p:nvPicPr>
          <p:cNvPr id="83" name="Grafik 82" descr="Ein Bild, das Text, Schlips, Mann, tragen enthält.&#10;&#10;Automatisch generierte Beschreibung">
            <a:extLst>
              <a:ext uri="{FF2B5EF4-FFF2-40B4-BE49-F238E27FC236}">
                <a16:creationId xmlns:a16="http://schemas.microsoft.com/office/drawing/2014/main" id="{9F3C432D-F5E6-25C1-A8DF-12C4411319B6}"/>
              </a:ext>
            </a:extLst>
          </p:cNvPr>
          <p:cNvPicPr>
            <a:picLocks noChangeAspect="1"/>
          </p:cNvPicPr>
          <p:nvPr/>
        </p:nvPicPr>
        <p:blipFill>
          <a:blip r:embed="rId17"/>
          <a:stretch>
            <a:fillRect/>
          </a:stretch>
        </p:blipFill>
        <p:spPr>
          <a:xfrm>
            <a:off x="5563891" y="2100851"/>
            <a:ext cx="631215" cy="876302"/>
          </a:xfrm>
          <a:prstGeom prst="rect">
            <a:avLst/>
          </a:prstGeom>
        </p:spPr>
      </p:pic>
      <p:pic>
        <p:nvPicPr>
          <p:cNvPr id="84" name="Grafik 83" descr="Ein Bild, das Person, Mann, Anzug, alt enthält.&#10;&#10;Automatisch generierte Beschreibung">
            <a:extLst>
              <a:ext uri="{FF2B5EF4-FFF2-40B4-BE49-F238E27FC236}">
                <a16:creationId xmlns:a16="http://schemas.microsoft.com/office/drawing/2014/main" id="{BDEA9D22-9B81-CA92-C402-4CF4AB90523F}"/>
              </a:ext>
            </a:extLst>
          </p:cNvPr>
          <p:cNvPicPr>
            <a:picLocks noChangeAspect="1"/>
          </p:cNvPicPr>
          <p:nvPr/>
        </p:nvPicPr>
        <p:blipFill>
          <a:blip r:embed="rId18"/>
          <a:stretch>
            <a:fillRect/>
          </a:stretch>
        </p:blipFill>
        <p:spPr>
          <a:xfrm>
            <a:off x="4832125" y="3561632"/>
            <a:ext cx="606841" cy="924124"/>
          </a:xfrm>
          <a:prstGeom prst="rect">
            <a:avLst/>
          </a:prstGeom>
        </p:spPr>
      </p:pic>
      <p:cxnSp>
        <p:nvCxnSpPr>
          <p:cNvPr id="86" name="Gerade Verbindung mit Pfeil 85">
            <a:extLst>
              <a:ext uri="{FF2B5EF4-FFF2-40B4-BE49-F238E27FC236}">
                <a16:creationId xmlns:a16="http://schemas.microsoft.com/office/drawing/2014/main" id="{491FE6F2-5162-0C10-D378-5870CB722A2A}"/>
              </a:ext>
            </a:extLst>
          </p:cNvPr>
          <p:cNvCxnSpPr/>
          <p:nvPr/>
        </p:nvCxnSpPr>
        <p:spPr>
          <a:xfrm>
            <a:off x="594498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2C582B0A-03DD-1AA9-4621-FC21DA40E1DE}"/>
              </a:ext>
            </a:extLst>
          </p:cNvPr>
          <p:cNvSpPr txBox="1"/>
          <p:nvPr/>
        </p:nvSpPr>
        <p:spPr>
          <a:xfrm>
            <a:off x="5445949" y="2933534"/>
            <a:ext cx="930063" cy="923330"/>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1918 - 1989</a:t>
            </a:r>
          </a:p>
          <a:p>
            <a:endParaRPr lang="en-GB" dirty="0"/>
          </a:p>
        </p:txBody>
      </p:sp>
      <p:sp>
        <p:nvSpPr>
          <p:cNvPr id="88" name="Textfeld 87">
            <a:extLst>
              <a:ext uri="{FF2B5EF4-FFF2-40B4-BE49-F238E27FC236}">
                <a16:creationId xmlns:a16="http://schemas.microsoft.com/office/drawing/2014/main" id="{AE5CF8DF-E117-536E-5403-E4820941474D}"/>
              </a:ext>
            </a:extLst>
          </p:cNvPr>
          <p:cNvSpPr txBox="1"/>
          <p:nvPr/>
        </p:nvSpPr>
        <p:spPr>
          <a:xfrm>
            <a:off x="4147685" y="2749618"/>
            <a:ext cx="748218" cy="1107996"/>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a:t>
            </a:r>
          </a:p>
          <a:p>
            <a:pPr algn="ctr"/>
            <a:r>
              <a:rPr lang="de-DE" sz="1200" dirty="0"/>
              <a:t>1989</a:t>
            </a:r>
          </a:p>
          <a:p>
            <a:endParaRPr lang="en-GB" dirty="0"/>
          </a:p>
        </p:txBody>
      </p:sp>
      <p:sp>
        <p:nvSpPr>
          <p:cNvPr id="89" name="Textfeld 88">
            <a:extLst>
              <a:ext uri="{FF2B5EF4-FFF2-40B4-BE49-F238E27FC236}">
                <a16:creationId xmlns:a16="http://schemas.microsoft.com/office/drawing/2014/main" id="{BB373F4E-5505-D068-7536-37991DC12411}"/>
              </a:ext>
            </a:extLst>
          </p:cNvPr>
          <p:cNvSpPr txBox="1"/>
          <p:nvPr/>
        </p:nvSpPr>
        <p:spPr>
          <a:xfrm>
            <a:off x="4818943" y="2936583"/>
            <a:ext cx="711990" cy="923330"/>
          </a:xfrm>
          <a:prstGeom prst="rect">
            <a:avLst/>
          </a:prstGeom>
          <a:noFill/>
        </p:spPr>
        <p:txBody>
          <a:bodyPr wrap="none" rtlCol="0">
            <a:spAutoFit/>
          </a:bodyPr>
          <a:lstStyle/>
          <a:p>
            <a:pPr algn="ctr"/>
            <a:r>
              <a:rPr lang="de-DE" sz="1200" dirty="0" err="1"/>
              <a:t>H.Lettau</a:t>
            </a:r>
            <a:endParaRPr lang="de-DE" sz="1200" dirty="0"/>
          </a:p>
          <a:p>
            <a:pPr algn="ctr"/>
            <a:r>
              <a:rPr lang="de-DE" sz="1200" dirty="0"/>
              <a:t>1909 – </a:t>
            </a:r>
          </a:p>
          <a:p>
            <a:pPr algn="ctr"/>
            <a:r>
              <a:rPr lang="de-DE" sz="1200" dirty="0"/>
              <a:t>2005</a:t>
            </a:r>
          </a:p>
          <a:p>
            <a:endParaRPr lang="en-GB" dirty="0"/>
          </a:p>
        </p:txBody>
      </p:sp>
      <p:sp>
        <p:nvSpPr>
          <p:cNvPr id="90" name="Textfeld 89">
            <a:extLst>
              <a:ext uri="{FF2B5EF4-FFF2-40B4-BE49-F238E27FC236}">
                <a16:creationId xmlns:a16="http://schemas.microsoft.com/office/drawing/2014/main" id="{B6BD19BB-3CB4-8DC6-F7B3-5B3FD8E8941E}"/>
              </a:ext>
            </a:extLst>
          </p:cNvPr>
          <p:cNvSpPr txBox="1"/>
          <p:nvPr/>
        </p:nvSpPr>
        <p:spPr>
          <a:xfrm>
            <a:off x="5414562" y="1630005"/>
            <a:ext cx="930063" cy="738664"/>
          </a:xfrm>
          <a:prstGeom prst="rect">
            <a:avLst/>
          </a:prstGeom>
          <a:noFill/>
        </p:spPr>
        <p:txBody>
          <a:bodyPr wrap="none" rtlCol="0">
            <a:spAutoFit/>
          </a:bodyPr>
          <a:lstStyle/>
          <a:p>
            <a:pPr algn="ctr"/>
            <a:r>
              <a:rPr lang="de-DE" sz="1200" dirty="0"/>
              <a:t>A.S. </a:t>
            </a:r>
            <a:r>
              <a:rPr lang="de-DE" sz="1200" dirty="0" err="1"/>
              <a:t>Monin</a:t>
            </a:r>
            <a:endParaRPr lang="de-DE" sz="1200" dirty="0"/>
          </a:p>
          <a:p>
            <a:pPr algn="ctr"/>
            <a:r>
              <a:rPr lang="de-DE" sz="1200" dirty="0"/>
              <a:t>1921 - 2007</a:t>
            </a:r>
          </a:p>
          <a:p>
            <a:endParaRPr lang="en-GB" dirty="0"/>
          </a:p>
        </p:txBody>
      </p:sp>
      <p:cxnSp>
        <p:nvCxnSpPr>
          <p:cNvPr id="93" name="Gerade Verbindung mit Pfeil 92">
            <a:extLst>
              <a:ext uri="{FF2B5EF4-FFF2-40B4-BE49-F238E27FC236}">
                <a16:creationId xmlns:a16="http://schemas.microsoft.com/office/drawing/2014/main" id="{E09A1EA8-DE5A-B620-94B1-F3B56CDD0FDA}"/>
              </a:ext>
            </a:extLst>
          </p:cNvPr>
          <p:cNvCxnSpPr/>
          <p:nvPr/>
        </p:nvCxnSpPr>
        <p:spPr>
          <a:xfrm>
            <a:off x="5192472" y="458329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D977A544-E722-E0E1-40DD-DF2CD854BFF4}"/>
              </a:ext>
            </a:extLst>
          </p:cNvPr>
          <p:cNvSpPr txBox="1"/>
          <p:nvPr/>
        </p:nvSpPr>
        <p:spPr>
          <a:xfrm>
            <a:off x="1416630" y="5483140"/>
            <a:ext cx="1170192" cy="923330"/>
          </a:xfrm>
          <a:prstGeom prst="rect">
            <a:avLst/>
          </a:prstGeom>
          <a:noFill/>
        </p:spPr>
        <p:txBody>
          <a:bodyPr wrap="none" rtlCol="0">
            <a:spAutoFit/>
          </a:bodyPr>
          <a:lstStyle/>
          <a:p>
            <a:pPr algn="ctr"/>
            <a:r>
              <a:rPr lang="en-US" dirty="0"/>
              <a:t>Exchange</a:t>
            </a:r>
          </a:p>
          <a:p>
            <a:pPr algn="ctr"/>
            <a:r>
              <a:rPr lang="en-US" dirty="0"/>
              <a:t>coefficient</a:t>
            </a:r>
          </a:p>
          <a:p>
            <a:endParaRPr lang="en-GB" dirty="0"/>
          </a:p>
        </p:txBody>
      </p:sp>
      <p:sp>
        <p:nvSpPr>
          <p:cNvPr id="98" name="Textfeld 97">
            <a:extLst>
              <a:ext uri="{FF2B5EF4-FFF2-40B4-BE49-F238E27FC236}">
                <a16:creationId xmlns:a16="http://schemas.microsoft.com/office/drawing/2014/main" id="{37F8B90A-54F1-592E-F0F0-DD903D66D8FF}"/>
              </a:ext>
            </a:extLst>
          </p:cNvPr>
          <p:cNvSpPr txBox="1"/>
          <p:nvPr/>
        </p:nvSpPr>
        <p:spPr>
          <a:xfrm>
            <a:off x="2735367" y="5485525"/>
            <a:ext cx="1198533" cy="923330"/>
          </a:xfrm>
          <a:prstGeom prst="rect">
            <a:avLst/>
          </a:prstGeom>
          <a:noFill/>
        </p:spPr>
        <p:txBody>
          <a:bodyPr wrap="none" rtlCol="0">
            <a:spAutoFit/>
          </a:bodyPr>
          <a:lstStyle/>
          <a:p>
            <a:pPr algn="ctr"/>
            <a:r>
              <a:rPr lang="en-US" dirty="0"/>
              <a:t>Flux </a:t>
            </a:r>
          </a:p>
          <a:p>
            <a:pPr algn="ctr"/>
            <a:r>
              <a:rPr lang="en-US" dirty="0"/>
              <a:t>calculation</a:t>
            </a:r>
          </a:p>
          <a:p>
            <a:endParaRPr lang="en-GB" dirty="0"/>
          </a:p>
        </p:txBody>
      </p:sp>
      <p:sp>
        <p:nvSpPr>
          <p:cNvPr id="99" name="Textfeld 98">
            <a:extLst>
              <a:ext uri="{FF2B5EF4-FFF2-40B4-BE49-F238E27FC236}">
                <a16:creationId xmlns:a16="http://schemas.microsoft.com/office/drawing/2014/main" id="{BB0129CA-719A-B1C4-62F4-F3B65BC06F43}"/>
              </a:ext>
            </a:extLst>
          </p:cNvPr>
          <p:cNvSpPr txBox="1"/>
          <p:nvPr/>
        </p:nvSpPr>
        <p:spPr>
          <a:xfrm>
            <a:off x="4205107" y="5124578"/>
            <a:ext cx="1036117" cy="923330"/>
          </a:xfrm>
          <a:prstGeom prst="rect">
            <a:avLst/>
          </a:prstGeom>
          <a:noFill/>
        </p:spPr>
        <p:txBody>
          <a:bodyPr wrap="none" rtlCol="0">
            <a:spAutoFit/>
          </a:bodyPr>
          <a:lstStyle/>
          <a:p>
            <a:pPr algn="ctr"/>
            <a:r>
              <a:rPr lang="en-US" dirty="0" err="1"/>
              <a:t>Obukhov</a:t>
            </a:r>
            <a:endParaRPr lang="en-US" dirty="0"/>
          </a:p>
          <a:p>
            <a:pPr algn="ctr"/>
            <a:r>
              <a:rPr lang="en-US" dirty="0"/>
              <a:t>Length</a:t>
            </a:r>
          </a:p>
          <a:p>
            <a:endParaRPr lang="en-GB" dirty="0"/>
          </a:p>
        </p:txBody>
      </p:sp>
      <p:sp>
        <p:nvSpPr>
          <p:cNvPr id="100" name="Textfeld 99">
            <a:extLst>
              <a:ext uri="{FF2B5EF4-FFF2-40B4-BE49-F238E27FC236}">
                <a16:creationId xmlns:a16="http://schemas.microsoft.com/office/drawing/2014/main" id="{ED832E91-2384-9E6A-4379-CE63E2E1AA52}"/>
              </a:ext>
            </a:extLst>
          </p:cNvPr>
          <p:cNvSpPr txBox="1"/>
          <p:nvPr/>
        </p:nvSpPr>
        <p:spPr>
          <a:xfrm>
            <a:off x="4066351" y="5965218"/>
            <a:ext cx="1976760" cy="923330"/>
          </a:xfrm>
          <a:prstGeom prst="rect">
            <a:avLst/>
          </a:prstGeom>
          <a:noFill/>
        </p:spPr>
        <p:txBody>
          <a:bodyPr wrap="none" rtlCol="0">
            <a:spAutoFit/>
          </a:bodyPr>
          <a:lstStyle/>
          <a:p>
            <a:pPr algn="ctr"/>
            <a:r>
              <a:rPr lang="en-US" dirty="0" err="1"/>
              <a:t>Obukhov-Lettau</a:t>
            </a:r>
            <a:endParaRPr lang="en-US" dirty="0"/>
          </a:p>
          <a:p>
            <a:pPr algn="ctr"/>
            <a:r>
              <a:rPr lang="en-US" dirty="0"/>
              <a:t>Stability parameter</a:t>
            </a:r>
          </a:p>
          <a:p>
            <a:endParaRPr lang="en-GB" dirty="0"/>
          </a:p>
        </p:txBody>
      </p:sp>
      <p:sp>
        <p:nvSpPr>
          <p:cNvPr id="101" name="Textfeld 100">
            <a:extLst>
              <a:ext uri="{FF2B5EF4-FFF2-40B4-BE49-F238E27FC236}">
                <a16:creationId xmlns:a16="http://schemas.microsoft.com/office/drawing/2014/main" id="{CFCB740E-67CB-623E-7A29-496A416C5A5B}"/>
              </a:ext>
            </a:extLst>
          </p:cNvPr>
          <p:cNvSpPr txBox="1"/>
          <p:nvPr/>
        </p:nvSpPr>
        <p:spPr>
          <a:xfrm>
            <a:off x="5413429" y="5442465"/>
            <a:ext cx="1063112" cy="923330"/>
          </a:xfrm>
          <a:prstGeom prst="rect">
            <a:avLst/>
          </a:prstGeom>
          <a:noFill/>
        </p:spPr>
        <p:txBody>
          <a:bodyPr wrap="none" rtlCol="0">
            <a:spAutoFit/>
          </a:bodyPr>
          <a:lstStyle/>
          <a:p>
            <a:pPr algn="ctr"/>
            <a:r>
              <a:rPr lang="en-US" dirty="0"/>
              <a:t>Similarity</a:t>
            </a:r>
          </a:p>
          <a:p>
            <a:pPr algn="ctr"/>
            <a:r>
              <a:rPr lang="en-US" dirty="0"/>
              <a:t>Theory</a:t>
            </a:r>
          </a:p>
          <a:p>
            <a:endParaRPr lang="en-GB" dirty="0"/>
          </a:p>
        </p:txBody>
      </p:sp>
      <p:sp>
        <p:nvSpPr>
          <p:cNvPr id="102" name="Textfeld 101">
            <a:extLst>
              <a:ext uri="{FF2B5EF4-FFF2-40B4-BE49-F238E27FC236}">
                <a16:creationId xmlns:a16="http://schemas.microsoft.com/office/drawing/2014/main" id="{3FF9FFBE-8449-7379-3E2D-99693C8D131C}"/>
              </a:ext>
            </a:extLst>
          </p:cNvPr>
          <p:cNvSpPr txBox="1"/>
          <p:nvPr/>
        </p:nvSpPr>
        <p:spPr>
          <a:xfrm>
            <a:off x="6343417" y="5447063"/>
            <a:ext cx="1407245" cy="923330"/>
          </a:xfrm>
          <a:prstGeom prst="rect">
            <a:avLst/>
          </a:prstGeom>
          <a:noFill/>
        </p:spPr>
        <p:txBody>
          <a:bodyPr wrap="none" rtlCol="0">
            <a:spAutoFit/>
          </a:bodyPr>
          <a:lstStyle/>
          <a:p>
            <a:pPr algn="ctr"/>
            <a:r>
              <a:rPr lang="en-US" dirty="0"/>
              <a:t>Sonic</a:t>
            </a:r>
          </a:p>
          <a:p>
            <a:pPr algn="ctr"/>
            <a:r>
              <a:rPr lang="en-US" dirty="0"/>
              <a:t>anemometer</a:t>
            </a:r>
          </a:p>
          <a:p>
            <a:endParaRPr lang="en-GB" dirty="0"/>
          </a:p>
        </p:txBody>
      </p:sp>
      <p:sp>
        <p:nvSpPr>
          <p:cNvPr id="103" name="Textfeld 102">
            <a:extLst>
              <a:ext uri="{FF2B5EF4-FFF2-40B4-BE49-F238E27FC236}">
                <a16:creationId xmlns:a16="http://schemas.microsoft.com/office/drawing/2014/main" id="{2CE465EC-3A13-61F4-7BE1-B3B38A93B6F8}"/>
              </a:ext>
            </a:extLst>
          </p:cNvPr>
          <p:cNvSpPr txBox="1"/>
          <p:nvPr/>
        </p:nvSpPr>
        <p:spPr>
          <a:xfrm>
            <a:off x="7949042" y="5427665"/>
            <a:ext cx="1058367" cy="923330"/>
          </a:xfrm>
          <a:prstGeom prst="rect">
            <a:avLst/>
          </a:prstGeom>
          <a:noFill/>
        </p:spPr>
        <p:txBody>
          <a:bodyPr wrap="none" rtlCol="0">
            <a:spAutoFit/>
          </a:bodyPr>
          <a:lstStyle/>
          <a:p>
            <a:pPr algn="ctr"/>
            <a:r>
              <a:rPr lang="en-US" dirty="0"/>
              <a:t>Universal</a:t>
            </a:r>
          </a:p>
          <a:p>
            <a:pPr algn="ctr"/>
            <a:r>
              <a:rPr lang="en-US" dirty="0"/>
              <a:t>function</a:t>
            </a:r>
          </a:p>
          <a:p>
            <a:endParaRPr lang="en-GB" dirty="0"/>
          </a:p>
        </p:txBody>
      </p:sp>
      <p:sp>
        <p:nvSpPr>
          <p:cNvPr id="104" name="Textfeld 103">
            <a:extLst>
              <a:ext uri="{FF2B5EF4-FFF2-40B4-BE49-F238E27FC236}">
                <a16:creationId xmlns:a16="http://schemas.microsoft.com/office/drawing/2014/main" id="{7430AA9E-758C-59CF-B38A-5D4B4AB8866E}"/>
              </a:ext>
            </a:extLst>
          </p:cNvPr>
          <p:cNvSpPr txBox="1"/>
          <p:nvPr/>
        </p:nvSpPr>
        <p:spPr>
          <a:xfrm>
            <a:off x="9675487" y="5427665"/>
            <a:ext cx="2370457" cy="923330"/>
          </a:xfrm>
          <a:prstGeom prst="rect">
            <a:avLst/>
          </a:prstGeom>
          <a:noFill/>
        </p:spPr>
        <p:txBody>
          <a:bodyPr wrap="none" rtlCol="0">
            <a:spAutoFit/>
          </a:bodyPr>
          <a:lstStyle/>
          <a:p>
            <a:pPr algn="ctr"/>
            <a:r>
              <a:rPr lang="en-US" dirty="0"/>
              <a:t>Corrected </a:t>
            </a:r>
          </a:p>
          <a:p>
            <a:pPr algn="ctr"/>
            <a:r>
              <a:rPr lang="en-US" dirty="0"/>
              <a:t>universal function</a:t>
            </a:r>
          </a:p>
          <a:p>
            <a:endParaRPr lang="en-GB" dirty="0"/>
          </a:p>
        </p:txBody>
      </p:sp>
      <p:sp>
        <p:nvSpPr>
          <p:cNvPr id="105" name="Textfeld 104">
            <a:extLst>
              <a:ext uri="{FF2B5EF4-FFF2-40B4-BE49-F238E27FC236}">
                <a16:creationId xmlns:a16="http://schemas.microsoft.com/office/drawing/2014/main" id="{E5E1CA1D-DB6F-EC25-5E5D-60A01508F40E}"/>
              </a:ext>
            </a:extLst>
          </p:cNvPr>
          <p:cNvSpPr txBox="1"/>
          <p:nvPr/>
        </p:nvSpPr>
        <p:spPr>
          <a:xfrm>
            <a:off x="1000199" y="2029691"/>
            <a:ext cx="3278303" cy="523220"/>
          </a:xfrm>
          <a:prstGeom prst="rect">
            <a:avLst/>
          </a:prstGeom>
          <a:noFill/>
        </p:spPr>
        <p:txBody>
          <a:bodyPr wrap="square">
            <a:spAutoFit/>
          </a:bodyPr>
          <a:lstStyle/>
          <a:p>
            <a:r>
              <a:rPr lang="de-DE" sz="2800" b="1" dirty="0"/>
              <a:t>S</a:t>
            </a:r>
            <a:r>
              <a:rPr lang="en-GB" sz="2800" b="1" dirty="0" err="1"/>
              <a:t>urface</a:t>
            </a:r>
            <a:r>
              <a:rPr lang="en-GB" sz="2800" b="1" dirty="0"/>
              <a:t> Layer Fluxes</a:t>
            </a:r>
          </a:p>
        </p:txBody>
      </p:sp>
      <p:cxnSp>
        <p:nvCxnSpPr>
          <p:cNvPr id="2" name="Gerade Verbindung mit Pfeil 1">
            <a:extLst>
              <a:ext uri="{FF2B5EF4-FFF2-40B4-BE49-F238E27FC236}">
                <a16:creationId xmlns:a16="http://schemas.microsoft.com/office/drawing/2014/main" id="{433D40C3-990A-7C33-6A90-191A9F95187E}"/>
              </a:ext>
            </a:extLst>
          </p:cNvPr>
          <p:cNvCxnSpPr/>
          <p:nvPr/>
        </p:nvCxnSpPr>
        <p:spPr>
          <a:xfrm>
            <a:off x="4723165" y="45795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9CA6CDD0-6680-8C2C-9F3D-3FE2021152EA}"/>
              </a:ext>
            </a:extLst>
          </p:cNvPr>
          <p:cNvPicPr>
            <a:picLocks noChangeAspect="1"/>
          </p:cNvPicPr>
          <p:nvPr/>
        </p:nvPicPr>
        <p:blipFill>
          <a:blip r:embed="rId19"/>
          <a:stretch>
            <a:fillRect/>
          </a:stretch>
        </p:blipFill>
        <p:spPr>
          <a:xfrm>
            <a:off x="759364" y="1688673"/>
            <a:ext cx="6635656" cy="4883577"/>
          </a:xfrm>
          <a:prstGeom prst="rect">
            <a:avLst/>
          </a:prstGeom>
        </p:spPr>
      </p:pic>
      <p:cxnSp>
        <p:nvCxnSpPr>
          <p:cNvPr id="5" name="Gerade Verbindung mit Pfeil 4">
            <a:extLst>
              <a:ext uri="{FF2B5EF4-FFF2-40B4-BE49-F238E27FC236}">
                <a16:creationId xmlns:a16="http://schemas.microsoft.com/office/drawing/2014/main" id="{6B34B6A6-334D-87E6-B71A-DAC9727FE0BB}"/>
              </a:ext>
            </a:extLst>
          </p:cNvPr>
          <p:cNvCxnSpPr/>
          <p:nvPr/>
        </p:nvCxnSpPr>
        <p:spPr>
          <a:xfrm flipH="1">
            <a:off x="2735367" y="3429000"/>
            <a:ext cx="2135272" cy="15016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1F0D810E-7286-B870-F32C-CC6731621216}"/>
              </a:ext>
            </a:extLst>
          </p:cNvPr>
          <p:cNvSpPr/>
          <p:nvPr/>
        </p:nvSpPr>
        <p:spPr>
          <a:xfrm>
            <a:off x="3546896" y="4846161"/>
            <a:ext cx="933878" cy="6463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43DF8EFA-AD30-660E-64C0-21DF86114938}"/>
              </a:ext>
            </a:extLst>
          </p:cNvPr>
          <p:cNvSpPr/>
          <p:nvPr/>
        </p:nvSpPr>
        <p:spPr>
          <a:xfrm>
            <a:off x="4850486" y="4867443"/>
            <a:ext cx="575490" cy="6463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62EE8460-7ED3-8934-20C2-452FD81845D7}"/>
              </a:ext>
            </a:extLst>
          </p:cNvPr>
          <p:cNvSpPr/>
          <p:nvPr/>
        </p:nvSpPr>
        <p:spPr>
          <a:xfrm>
            <a:off x="5768818" y="4861274"/>
            <a:ext cx="235970" cy="64633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Buch - Kostenlose bildung Icons">
            <a:extLst>
              <a:ext uri="{FF2B5EF4-FFF2-40B4-BE49-F238E27FC236}">
                <a16:creationId xmlns:a16="http://schemas.microsoft.com/office/drawing/2014/main" id="{874F0F40-4ABC-8002-FE9F-F644EC6B739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89251" y="6382748"/>
            <a:ext cx="580041" cy="3049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92725645-EC02-5B42-7396-FED24E87D1E2}"/>
              </a:ext>
            </a:extLst>
          </p:cNvPr>
          <p:cNvSpPr txBox="1"/>
          <p:nvPr/>
        </p:nvSpPr>
        <p:spPr>
          <a:xfrm>
            <a:off x="7427551" y="6205907"/>
            <a:ext cx="4747478" cy="646331"/>
          </a:xfrm>
          <a:prstGeom prst="rect">
            <a:avLst/>
          </a:prstGeom>
          <a:noFill/>
        </p:spPr>
        <p:txBody>
          <a:bodyPr wrap="square">
            <a:spAutoFit/>
          </a:bodyPr>
          <a:lstStyle/>
          <a:p>
            <a:pPr marR="0"/>
            <a:r>
              <a:rPr lang="en-GB" sz="1200" dirty="0">
                <a:latin typeface="Calibri" panose="020F0502020204030204" pitchFamily="34" charset="0"/>
              </a:rPr>
              <a:t>Foken T and </a:t>
            </a:r>
            <a:r>
              <a:rPr lang="en-GB" sz="1200" dirty="0" err="1">
                <a:latin typeface="Calibri" panose="020F0502020204030204" pitchFamily="34" charset="0"/>
              </a:rPr>
              <a:t>Börngen</a:t>
            </a:r>
            <a:r>
              <a:rPr lang="en-GB" sz="1200" dirty="0">
                <a:latin typeface="Calibri" panose="020F0502020204030204" pitchFamily="34" charset="0"/>
              </a:rPr>
              <a:t> M  (2021) </a:t>
            </a:r>
            <a:r>
              <a:rPr lang="en-GB" sz="1200" dirty="0" err="1">
                <a:latin typeface="Calibri" panose="020F0502020204030204" pitchFamily="34" charset="0"/>
              </a:rPr>
              <a:t>Lettau’s</a:t>
            </a:r>
            <a:r>
              <a:rPr lang="en-GB" sz="1200" dirty="0">
                <a:latin typeface="Calibri" panose="020F0502020204030204" pitchFamily="34" charset="0"/>
              </a:rPr>
              <a:t> Contribution to the </a:t>
            </a:r>
            <a:r>
              <a:rPr lang="en-GB" sz="1200" dirty="0" err="1">
                <a:latin typeface="Calibri" panose="020F0502020204030204" pitchFamily="34" charset="0"/>
              </a:rPr>
              <a:t>Obukhov</a:t>
            </a:r>
            <a:r>
              <a:rPr lang="en-GB" sz="1200" dirty="0">
                <a:latin typeface="Calibri" panose="020F0502020204030204" pitchFamily="34" charset="0"/>
              </a:rPr>
              <a:t> Length Scale: A Scientific Historical Study. Boundary-Layer </a:t>
            </a:r>
            <a:r>
              <a:rPr lang="en-GB" sz="1200" dirty="0" err="1">
                <a:latin typeface="Calibri" panose="020F0502020204030204" pitchFamily="34" charset="0"/>
              </a:rPr>
              <a:t>Meteorol</a:t>
            </a:r>
            <a:r>
              <a:rPr lang="en-GB" sz="1200" dirty="0">
                <a:latin typeface="Calibri" panose="020F0502020204030204" pitchFamily="34" charset="0"/>
              </a:rPr>
              <a:t>. 179:369-383  https://</a:t>
            </a:r>
            <a:r>
              <a:rPr lang="en-GB" sz="1200" dirty="0" err="1">
                <a:latin typeface="Calibri" panose="020F0502020204030204" pitchFamily="34" charset="0"/>
              </a:rPr>
              <a:t>doi.org</a:t>
            </a:r>
            <a:r>
              <a:rPr lang="en-GB" sz="1200" dirty="0">
                <a:latin typeface="Calibri" panose="020F0502020204030204" pitchFamily="34" charset="0"/>
              </a:rPr>
              <a:t>/10.1007/s10546-021-00606-4</a:t>
            </a:r>
          </a:p>
        </p:txBody>
      </p:sp>
      <p:sp>
        <p:nvSpPr>
          <p:cNvPr id="16" name="Textfeld 15">
            <a:extLst>
              <a:ext uri="{FF2B5EF4-FFF2-40B4-BE49-F238E27FC236}">
                <a16:creationId xmlns:a16="http://schemas.microsoft.com/office/drawing/2014/main" id="{8DCCAB99-96EA-F802-5117-DEECAF58A0C4}"/>
              </a:ext>
            </a:extLst>
          </p:cNvPr>
          <p:cNvSpPr txBox="1"/>
          <p:nvPr/>
        </p:nvSpPr>
        <p:spPr>
          <a:xfrm>
            <a:off x="8245666" y="1640922"/>
            <a:ext cx="1053109" cy="738664"/>
          </a:xfrm>
          <a:prstGeom prst="rect">
            <a:avLst/>
          </a:prstGeom>
          <a:noFill/>
        </p:spPr>
        <p:txBody>
          <a:bodyPr wrap="none" rtlCol="0">
            <a:spAutoFit/>
          </a:bodyPr>
          <a:lstStyle/>
          <a:p>
            <a:pPr algn="ctr"/>
            <a:r>
              <a:rPr lang="de-DE" sz="1200" dirty="0"/>
              <a:t>J.C. </a:t>
            </a:r>
            <a:r>
              <a:rPr lang="de-DE" sz="1200" dirty="0" err="1"/>
              <a:t>Wyngaard</a:t>
            </a:r>
            <a:endParaRPr lang="de-DE" sz="1200" dirty="0"/>
          </a:p>
          <a:p>
            <a:pPr algn="ctr"/>
            <a:r>
              <a:rPr lang="de-DE" sz="1200" dirty="0"/>
              <a:t>* 1938</a:t>
            </a:r>
          </a:p>
          <a:p>
            <a:endParaRPr lang="en-GB" dirty="0"/>
          </a:p>
        </p:txBody>
      </p:sp>
      <p:graphicFrame>
        <p:nvGraphicFramePr>
          <p:cNvPr id="11" name="Objekt 10">
            <a:extLst>
              <a:ext uri="{FF2B5EF4-FFF2-40B4-BE49-F238E27FC236}">
                <a16:creationId xmlns:a16="http://schemas.microsoft.com/office/drawing/2014/main" id="{C843972A-1CB3-D89E-ED97-0F656A9196CF}"/>
              </a:ext>
            </a:extLst>
          </p:cNvPr>
          <p:cNvGraphicFramePr>
            <a:graphicFrameLocks noChangeAspect="1"/>
          </p:cNvGraphicFramePr>
          <p:nvPr>
            <p:extLst>
              <p:ext uri="{D42A27DB-BD31-4B8C-83A1-F6EECF244321}">
                <p14:modId xmlns:p14="http://schemas.microsoft.com/office/powerpoint/2010/main" val="2289631670"/>
              </p:ext>
            </p:extLst>
          </p:nvPr>
        </p:nvGraphicFramePr>
        <p:xfrm>
          <a:off x="10499481" y="3717920"/>
          <a:ext cx="628650" cy="846137"/>
        </p:xfrm>
        <a:graphic>
          <a:graphicData uri="http://schemas.openxmlformats.org/presentationml/2006/ole">
            <mc:AlternateContent xmlns:mc="http://schemas.openxmlformats.org/markup-compatibility/2006">
              <mc:Choice xmlns:v="urn:schemas-microsoft-com:vml" Requires="v">
                <p:oleObj r:id="rId21" imgW="628560" imgH="846360" progId="">
                  <p:embed/>
                </p:oleObj>
              </mc:Choice>
              <mc:Fallback>
                <p:oleObj r:id="rId21" imgW="628560" imgH="846360" progId="">
                  <p:embed/>
                  <p:pic>
                    <p:nvPicPr>
                      <p:cNvPr id="13" name="Objekt 12">
                        <a:extLst>
                          <a:ext uri="{FF2B5EF4-FFF2-40B4-BE49-F238E27FC236}">
                            <a16:creationId xmlns:a16="http://schemas.microsoft.com/office/drawing/2014/main" id="{E5125F50-E640-D1BC-9F50-37FFEF73BD38}"/>
                          </a:ext>
                        </a:extLst>
                      </p:cNvPr>
                      <p:cNvPicPr/>
                      <p:nvPr/>
                    </p:nvPicPr>
                    <p:blipFill>
                      <a:blip r:embed="rId22"/>
                      <a:stretch>
                        <a:fillRect/>
                      </a:stretch>
                    </p:blipFill>
                    <p:spPr>
                      <a:xfrm>
                        <a:off x="10499481" y="3717920"/>
                        <a:ext cx="628650" cy="846137"/>
                      </a:xfrm>
                      <a:prstGeom prst="rect">
                        <a:avLst/>
                      </a:prstGeom>
                    </p:spPr>
                  </p:pic>
                </p:oleObj>
              </mc:Fallback>
            </mc:AlternateContent>
          </a:graphicData>
        </a:graphic>
      </p:graphicFrame>
      <p:sp>
        <p:nvSpPr>
          <p:cNvPr id="14" name="Textfeld 13">
            <a:extLst>
              <a:ext uri="{FF2B5EF4-FFF2-40B4-BE49-F238E27FC236}">
                <a16:creationId xmlns:a16="http://schemas.microsoft.com/office/drawing/2014/main" id="{F4510BF3-877A-306B-9849-62089C6F227A}"/>
              </a:ext>
            </a:extLst>
          </p:cNvPr>
          <p:cNvSpPr txBox="1"/>
          <p:nvPr/>
        </p:nvSpPr>
        <p:spPr>
          <a:xfrm>
            <a:off x="10264146" y="3188717"/>
            <a:ext cx="1044965" cy="461665"/>
          </a:xfrm>
          <a:prstGeom prst="rect">
            <a:avLst/>
          </a:prstGeom>
          <a:noFill/>
          <a:ln>
            <a:noFill/>
          </a:ln>
        </p:spPr>
        <p:txBody>
          <a:bodyPr wrap="none" rtlCol="0">
            <a:spAutoFit/>
          </a:bodyPr>
          <a:lstStyle/>
          <a:p>
            <a:pPr algn="ctr"/>
            <a:r>
              <a:rPr lang="de-DE" sz="1200" dirty="0"/>
              <a:t>U. </a:t>
            </a:r>
            <a:r>
              <a:rPr lang="de-DE" sz="1200" dirty="0" err="1"/>
              <a:t>Högström</a:t>
            </a:r>
            <a:r>
              <a:rPr lang="de-DE" sz="1200" dirty="0"/>
              <a:t>. </a:t>
            </a:r>
          </a:p>
          <a:p>
            <a:pPr algn="ctr"/>
            <a:r>
              <a:rPr lang="de-DE" sz="1200" dirty="0"/>
              <a:t>*1932</a:t>
            </a:r>
            <a:endParaRPr lang="en-GB" dirty="0"/>
          </a:p>
        </p:txBody>
      </p:sp>
    </p:spTree>
    <p:extLst>
      <p:ext uri="{BB962C8B-B14F-4D97-AF65-F5344CB8AC3E}">
        <p14:creationId xmlns:p14="http://schemas.microsoft.com/office/powerpoint/2010/main" val="712233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00200" y="486918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17420" y="486918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69791"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33900"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8439"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10447" y="486744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4357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8922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0953" y="485601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690193" y="5063490"/>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43419" y="5029200"/>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25760" y="504063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5042067" y="5063490"/>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4076" y="5051997"/>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17206" y="5063490"/>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5716" y="5051997"/>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2343" y="5050573"/>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pic>
        <p:nvPicPr>
          <p:cNvPr id="34" name="Grafik 33">
            <a:extLst>
              <a:ext uri="{FF2B5EF4-FFF2-40B4-BE49-F238E27FC236}">
                <a16:creationId xmlns:a16="http://schemas.microsoft.com/office/drawing/2014/main" id="{18FC7234-6B9A-4DD8-1B48-72931F4A2996}"/>
              </a:ext>
            </a:extLst>
          </p:cNvPr>
          <p:cNvPicPr>
            <a:picLocks noChangeAspect="1"/>
          </p:cNvPicPr>
          <p:nvPr/>
        </p:nvPicPr>
        <p:blipFill>
          <a:blip r:embed="rId3"/>
          <a:stretch>
            <a:fillRect/>
          </a:stretch>
        </p:blipFill>
        <p:spPr>
          <a:xfrm>
            <a:off x="802776" y="3468023"/>
            <a:ext cx="790595" cy="1141765"/>
          </a:xfrm>
          <a:prstGeom prst="rect">
            <a:avLst/>
          </a:prstGeom>
        </p:spPr>
      </p:pic>
      <p:cxnSp>
        <p:nvCxnSpPr>
          <p:cNvPr id="36" name="Gerade Verbindung mit Pfeil 35">
            <a:extLst>
              <a:ext uri="{FF2B5EF4-FFF2-40B4-BE49-F238E27FC236}">
                <a16:creationId xmlns:a16="http://schemas.microsoft.com/office/drawing/2014/main" id="{569E82BA-181C-F8F6-9D8E-5A27136284CB}"/>
              </a:ext>
            </a:extLst>
          </p:cNvPr>
          <p:cNvCxnSpPr/>
          <p:nvPr/>
        </p:nvCxnSpPr>
        <p:spPr>
          <a:xfrm>
            <a:off x="1253692" y="46106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70E0F07-85FF-1235-3EF3-BA2D4EC1102C}"/>
              </a:ext>
            </a:extLst>
          </p:cNvPr>
          <p:cNvCxnSpPr/>
          <p:nvPr/>
        </p:nvCxnSpPr>
        <p:spPr>
          <a:xfrm>
            <a:off x="180577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Grafik 38" descr="Ein Bild, das Mann, Person, Wand, Anzug enthält.&#10;&#10;Automatisch generierte Beschreibung">
            <a:extLst>
              <a:ext uri="{FF2B5EF4-FFF2-40B4-BE49-F238E27FC236}">
                <a16:creationId xmlns:a16="http://schemas.microsoft.com/office/drawing/2014/main" id="{87BF878C-CCAA-1D07-E6CE-4A907294BBEA}"/>
              </a:ext>
            </a:extLst>
          </p:cNvPr>
          <p:cNvPicPr>
            <a:picLocks noChangeAspect="1"/>
          </p:cNvPicPr>
          <p:nvPr/>
        </p:nvPicPr>
        <p:blipFill>
          <a:blip r:embed="rId4"/>
          <a:stretch>
            <a:fillRect/>
          </a:stretch>
        </p:blipFill>
        <p:spPr>
          <a:xfrm>
            <a:off x="1561304" y="3650382"/>
            <a:ext cx="636082" cy="848110"/>
          </a:xfrm>
          <a:prstGeom prst="rect">
            <a:avLst/>
          </a:prstGeom>
        </p:spPr>
      </p:pic>
      <p:pic>
        <p:nvPicPr>
          <p:cNvPr id="41" name="Grafik 40" descr="Ein Bild, das Text, Mann, Person, Anzug enthält.&#10;&#10;Automatisch generierte Beschreibung">
            <a:extLst>
              <a:ext uri="{FF2B5EF4-FFF2-40B4-BE49-F238E27FC236}">
                <a16:creationId xmlns:a16="http://schemas.microsoft.com/office/drawing/2014/main" id="{4D94E30F-2C90-8157-F1D0-E346370CEBA8}"/>
              </a:ext>
            </a:extLst>
          </p:cNvPr>
          <p:cNvPicPr>
            <a:picLocks noChangeAspect="1"/>
          </p:cNvPicPr>
          <p:nvPr/>
        </p:nvPicPr>
        <p:blipFill>
          <a:blip r:embed="rId5"/>
          <a:stretch>
            <a:fillRect/>
          </a:stretch>
        </p:blipFill>
        <p:spPr>
          <a:xfrm>
            <a:off x="3361641" y="3530627"/>
            <a:ext cx="652744" cy="958106"/>
          </a:xfrm>
          <a:prstGeom prst="rect">
            <a:avLst/>
          </a:prstGeom>
        </p:spPr>
      </p:pic>
      <p:pic>
        <p:nvPicPr>
          <p:cNvPr id="43" name="Grafik 42" descr="Ein Bild, das Person, Mann enthält.&#10;&#10;Automatisch generierte Beschreibung">
            <a:extLst>
              <a:ext uri="{FF2B5EF4-FFF2-40B4-BE49-F238E27FC236}">
                <a16:creationId xmlns:a16="http://schemas.microsoft.com/office/drawing/2014/main" id="{266221DA-8D13-C995-2958-C250F8098234}"/>
              </a:ext>
            </a:extLst>
          </p:cNvPr>
          <p:cNvPicPr>
            <a:picLocks noChangeAspect="1"/>
          </p:cNvPicPr>
          <p:nvPr/>
        </p:nvPicPr>
        <p:blipFill>
          <a:blip r:embed="rId6"/>
          <a:stretch>
            <a:fillRect/>
          </a:stretch>
        </p:blipFill>
        <p:spPr>
          <a:xfrm>
            <a:off x="2625062" y="3571814"/>
            <a:ext cx="651184" cy="913942"/>
          </a:xfrm>
          <a:prstGeom prst="rect">
            <a:avLst/>
          </a:prstGeom>
        </p:spPr>
      </p:pic>
      <p:sp>
        <p:nvSpPr>
          <p:cNvPr id="44" name="Textfeld 43">
            <a:extLst>
              <a:ext uri="{FF2B5EF4-FFF2-40B4-BE49-F238E27FC236}">
                <a16:creationId xmlns:a16="http://schemas.microsoft.com/office/drawing/2014/main" id="{25FFCD7F-3525-55E7-A419-472701C3C147}"/>
              </a:ext>
            </a:extLst>
          </p:cNvPr>
          <p:cNvSpPr txBox="1"/>
          <p:nvPr/>
        </p:nvSpPr>
        <p:spPr>
          <a:xfrm>
            <a:off x="2435114" y="3111970"/>
            <a:ext cx="955005" cy="738664"/>
          </a:xfrm>
          <a:prstGeom prst="rect">
            <a:avLst/>
          </a:prstGeom>
          <a:noFill/>
        </p:spPr>
        <p:txBody>
          <a:bodyPr wrap="none" rtlCol="0">
            <a:spAutoFit/>
          </a:bodyPr>
          <a:lstStyle/>
          <a:p>
            <a:r>
              <a:rPr lang="de-DE" sz="1200" dirty="0"/>
              <a:t>C.-G. </a:t>
            </a:r>
            <a:r>
              <a:rPr lang="de-DE" sz="1200" dirty="0" err="1"/>
              <a:t>Rossby</a:t>
            </a:r>
            <a:endParaRPr lang="de-DE" sz="1200" dirty="0"/>
          </a:p>
          <a:p>
            <a:r>
              <a:rPr lang="de-DE" sz="1200" dirty="0"/>
              <a:t>1898 - 1957</a:t>
            </a:r>
          </a:p>
          <a:p>
            <a:endParaRPr lang="en-GB" dirty="0"/>
          </a:p>
        </p:txBody>
      </p:sp>
      <p:sp>
        <p:nvSpPr>
          <p:cNvPr id="45" name="Textfeld 44">
            <a:extLst>
              <a:ext uri="{FF2B5EF4-FFF2-40B4-BE49-F238E27FC236}">
                <a16:creationId xmlns:a16="http://schemas.microsoft.com/office/drawing/2014/main" id="{231D2D81-AB8F-3275-B04E-4763BBCDAFEF}"/>
              </a:ext>
            </a:extLst>
          </p:cNvPr>
          <p:cNvSpPr txBox="1"/>
          <p:nvPr/>
        </p:nvSpPr>
        <p:spPr>
          <a:xfrm>
            <a:off x="3325120" y="2927123"/>
            <a:ext cx="930063" cy="923330"/>
          </a:xfrm>
          <a:prstGeom prst="rect">
            <a:avLst/>
          </a:prstGeom>
          <a:noFill/>
        </p:spPr>
        <p:txBody>
          <a:bodyPr wrap="none" rtlCol="0">
            <a:spAutoFit/>
          </a:bodyPr>
          <a:lstStyle/>
          <a:p>
            <a:pPr algn="ctr"/>
            <a:r>
              <a:rPr lang="de-DE" sz="1200" dirty="0"/>
              <a:t>H.U. </a:t>
            </a:r>
          </a:p>
          <a:p>
            <a:pPr algn="ctr"/>
            <a:r>
              <a:rPr lang="de-DE" sz="1200" dirty="0"/>
              <a:t>Sverdrup</a:t>
            </a:r>
          </a:p>
          <a:p>
            <a:pPr algn="ctr"/>
            <a:r>
              <a:rPr lang="de-DE" sz="1200" dirty="0"/>
              <a:t>1888 - 1957</a:t>
            </a:r>
          </a:p>
          <a:p>
            <a:endParaRPr lang="en-GB" dirty="0"/>
          </a:p>
        </p:txBody>
      </p:sp>
      <p:cxnSp>
        <p:nvCxnSpPr>
          <p:cNvPr id="47" name="Gerade Verbindung mit Pfeil 46">
            <a:extLst>
              <a:ext uri="{FF2B5EF4-FFF2-40B4-BE49-F238E27FC236}">
                <a16:creationId xmlns:a16="http://schemas.microsoft.com/office/drawing/2014/main" id="{D58D3E55-1358-10DB-A182-1FB2881F0AEE}"/>
              </a:ext>
            </a:extLst>
          </p:cNvPr>
          <p:cNvCxnSpPr/>
          <p:nvPr/>
        </p:nvCxnSpPr>
        <p:spPr>
          <a:xfrm>
            <a:off x="3390119"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32F9A89-08B5-E9EE-29A7-99EF9B28881C}"/>
              </a:ext>
            </a:extLst>
          </p:cNvPr>
          <p:cNvSpPr txBox="1"/>
          <p:nvPr/>
        </p:nvSpPr>
        <p:spPr>
          <a:xfrm>
            <a:off x="1456177" y="3113000"/>
            <a:ext cx="930063" cy="738664"/>
          </a:xfrm>
          <a:prstGeom prst="rect">
            <a:avLst/>
          </a:prstGeom>
          <a:noFill/>
        </p:spPr>
        <p:txBody>
          <a:bodyPr wrap="none" rtlCol="0">
            <a:spAutoFit/>
          </a:bodyPr>
          <a:lstStyle/>
          <a:p>
            <a:r>
              <a:rPr lang="de-DE" sz="1200" dirty="0"/>
              <a:t>W. Schmidt</a:t>
            </a:r>
          </a:p>
          <a:p>
            <a:r>
              <a:rPr lang="de-DE" sz="1200" dirty="0"/>
              <a:t>1883 - 1936</a:t>
            </a:r>
          </a:p>
          <a:p>
            <a:endParaRPr lang="en-GB" dirty="0"/>
          </a:p>
        </p:txBody>
      </p:sp>
      <p:graphicFrame>
        <p:nvGraphicFramePr>
          <p:cNvPr id="49" name="Objekt 48">
            <a:extLst>
              <a:ext uri="{FF2B5EF4-FFF2-40B4-BE49-F238E27FC236}">
                <a16:creationId xmlns:a16="http://schemas.microsoft.com/office/drawing/2014/main" id="{66E194D1-5BA4-E3D3-34CC-C877CED48FA9}"/>
              </a:ext>
            </a:extLst>
          </p:cNvPr>
          <p:cNvGraphicFramePr>
            <a:graphicFrameLocks noChangeAspect="1"/>
          </p:cNvGraphicFramePr>
          <p:nvPr/>
        </p:nvGraphicFramePr>
        <p:xfrm>
          <a:off x="6463522" y="3571814"/>
          <a:ext cx="732146" cy="908286"/>
        </p:xfrm>
        <a:graphic>
          <a:graphicData uri="http://schemas.openxmlformats.org/presentationml/2006/ole">
            <mc:AlternateContent xmlns:mc="http://schemas.openxmlformats.org/markup-compatibility/2006">
              <mc:Choice xmlns:v="urn:schemas-microsoft-com:vml" Requires="v">
                <p:oleObj r:id="rId7" imgW="4380840" imgH="5434920" progId="">
                  <p:embed/>
                </p:oleObj>
              </mc:Choice>
              <mc:Fallback>
                <p:oleObj r:id="rId7" imgW="4380840" imgH="5434920" progId="">
                  <p:embed/>
                  <p:pic>
                    <p:nvPicPr>
                      <p:cNvPr id="49" name="Objekt 48">
                        <a:extLst>
                          <a:ext uri="{FF2B5EF4-FFF2-40B4-BE49-F238E27FC236}">
                            <a16:creationId xmlns:a16="http://schemas.microsoft.com/office/drawing/2014/main" id="{66E194D1-5BA4-E3D3-34CC-C877CED48FA9}"/>
                          </a:ext>
                        </a:extLst>
                      </p:cNvPr>
                      <p:cNvPicPr/>
                      <p:nvPr/>
                    </p:nvPicPr>
                    <p:blipFill>
                      <a:blip r:embed="rId8"/>
                      <a:stretch>
                        <a:fillRect/>
                      </a:stretch>
                    </p:blipFill>
                    <p:spPr>
                      <a:xfrm>
                        <a:off x="6463522" y="3571814"/>
                        <a:ext cx="732146" cy="908286"/>
                      </a:xfrm>
                      <a:prstGeom prst="rect">
                        <a:avLst/>
                      </a:prstGeom>
                    </p:spPr>
                  </p:pic>
                </p:oleObj>
              </mc:Fallback>
            </mc:AlternateContent>
          </a:graphicData>
        </a:graphic>
      </p:graphicFrame>
      <p:sp>
        <p:nvSpPr>
          <p:cNvPr id="50" name="Textfeld 49">
            <a:extLst>
              <a:ext uri="{FF2B5EF4-FFF2-40B4-BE49-F238E27FC236}">
                <a16:creationId xmlns:a16="http://schemas.microsoft.com/office/drawing/2014/main" id="{D66CB449-C148-ED70-B4FB-BCDA94A197ED}"/>
              </a:ext>
            </a:extLst>
          </p:cNvPr>
          <p:cNvSpPr txBox="1"/>
          <p:nvPr/>
        </p:nvSpPr>
        <p:spPr>
          <a:xfrm>
            <a:off x="6336894" y="2941953"/>
            <a:ext cx="979307" cy="923330"/>
          </a:xfrm>
          <a:prstGeom prst="rect">
            <a:avLst/>
          </a:prstGeom>
          <a:noFill/>
        </p:spPr>
        <p:txBody>
          <a:bodyPr wrap="none" rtlCol="0">
            <a:spAutoFit/>
          </a:bodyPr>
          <a:lstStyle/>
          <a:p>
            <a:pPr algn="ctr"/>
            <a:r>
              <a:rPr lang="de-DE" sz="1200" dirty="0"/>
              <a:t>V.M. </a:t>
            </a:r>
          </a:p>
          <a:p>
            <a:pPr algn="ctr"/>
            <a:r>
              <a:rPr lang="de-DE" sz="1200" dirty="0" err="1"/>
              <a:t>Bovsheverov</a:t>
            </a:r>
            <a:endParaRPr lang="de-DE" sz="1200" dirty="0"/>
          </a:p>
          <a:p>
            <a:pPr algn="ctr"/>
            <a:r>
              <a:rPr lang="de-DE" sz="1200" dirty="0"/>
              <a:t>1905 - 1995</a:t>
            </a:r>
          </a:p>
          <a:p>
            <a:endParaRPr lang="en-GB" dirty="0"/>
          </a:p>
        </p:txBody>
      </p:sp>
      <p:cxnSp>
        <p:nvCxnSpPr>
          <p:cNvPr id="52" name="Gerade Verbindung mit Pfeil 51">
            <a:extLst>
              <a:ext uri="{FF2B5EF4-FFF2-40B4-BE49-F238E27FC236}">
                <a16:creationId xmlns:a16="http://schemas.microsoft.com/office/drawing/2014/main" id="{CFDBF7F9-3CC8-5357-70C8-267BADB8C543}"/>
              </a:ext>
            </a:extLst>
          </p:cNvPr>
          <p:cNvCxnSpPr/>
          <p:nvPr/>
        </p:nvCxnSpPr>
        <p:spPr>
          <a:xfrm>
            <a:off x="3226154"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E39BC56-B468-CBA8-2F45-BAABF9FE618C}"/>
              </a:ext>
            </a:extLst>
          </p:cNvPr>
          <p:cNvCxnSpPr/>
          <p:nvPr/>
        </p:nvCxnSpPr>
        <p:spPr>
          <a:xfrm>
            <a:off x="6810447" y="458323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fik 54" descr="Ein Bild, das Person, Mann, tragen, drinnen enthält.&#10;&#10;Automatisch generierte Beschreibung">
            <a:extLst>
              <a:ext uri="{FF2B5EF4-FFF2-40B4-BE49-F238E27FC236}">
                <a16:creationId xmlns:a16="http://schemas.microsoft.com/office/drawing/2014/main" id="{23F8949B-4EDA-4D89-1374-B5045669F6E3}"/>
              </a:ext>
            </a:extLst>
          </p:cNvPr>
          <p:cNvPicPr>
            <a:picLocks noChangeAspect="1"/>
          </p:cNvPicPr>
          <p:nvPr/>
        </p:nvPicPr>
        <p:blipFill>
          <a:blip r:embed="rId9"/>
          <a:stretch>
            <a:fillRect/>
          </a:stretch>
        </p:blipFill>
        <p:spPr>
          <a:xfrm>
            <a:off x="8378672" y="3532647"/>
            <a:ext cx="770801" cy="963502"/>
          </a:xfrm>
          <a:prstGeom prst="rect">
            <a:avLst/>
          </a:prstGeom>
        </p:spPr>
      </p:pic>
      <p:sp>
        <p:nvSpPr>
          <p:cNvPr id="56" name="Textfeld 55">
            <a:extLst>
              <a:ext uri="{FF2B5EF4-FFF2-40B4-BE49-F238E27FC236}">
                <a16:creationId xmlns:a16="http://schemas.microsoft.com/office/drawing/2014/main" id="{CA70F3CD-928C-FAE3-234D-28C478FBFD4C}"/>
              </a:ext>
            </a:extLst>
          </p:cNvPr>
          <p:cNvSpPr txBox="1"/>
          <p:nvPr/>
        </p:nvSpPr>
        <p:spPr>
          <a:xfrm>
            <a:off x="8401472" y="2950629"/>
            <a:ext cx="725199" cy="923330"/>
          </a:xfrm>
          <a:prstGeom prst="rect">
            <a:avLst/>
          </a:prstGeom>
          <a:noFill/>
        </p:spPr>
        <p:txBody>
          <a:bodyPr wrap="none" rtlCol="0">
            <a:spAutoFit/>
          </a:bodyPr>
          <a:lstStyle/>
          <a:p>
            <a:pPr algn="ctr"/>
            <a:r>
              <a:rPr lang="de-DE" sz="1200" dirty="0"/>
              <a:t>J.A.</a:t>
            </a:r>
          </a:p>
          <a:p>
            <a:pPr algn="ctr"/>
            <a:r>
              <a:rPr lang="de-DE" sz="1200" dirty="0" err="1"/>
              <a:t>Businger</a:t>
            </a:r>
            <a:endParaRPr lang="de-DE" sz="1200" dirty="0"/>
          </a:p>
          <a:p>
            <a:pPr algn="ctr"/>
            <a:r>
              <a:rPr lang="de-DE" sz="1200" dirty="0"/>
              <a:t>*1924</a:t>
            </a:r>
          </a:p>
          <a:p>
            <a:endParaRPr lang="en-GB" dirty="0"/>
          </a:p>
        </p:txBody>
      </p:sp>
      <p:graphicFrame>
        <p:nvGraphicFramePr>
          <p:cNvPr id="58" name="Objekt 57">
            <a:extLst>
              <a:ext uri="{FF2B5EF4-FFF2-40B4-BE49-F238E27FC236}">
                <a16:creationId xmlns:a16="http://schemas.microsoft.com/office/drawing/2014/main" id="{ABF091E8-5971-897A-4807-BC48D8AE2724}"/>
              </a:ext>
            </a:extLst>
          </p:cNvPr>
          <p:cNvGraphicFramePr>
            <a:graphicFrameLocks noChangeAspect="1"/>
          </p:cNvGraphicFramePr>
          <p:nvPr/>
        </p:nvGraphicFramePr>
        <p:xfrm>
          <a:off x="8478225" y="2084271"/>
          <a:ext cx="587992" cy="881988"/>
        </p:xfrm>
        <a:graphic>
          <a:graphicData uri="http://schemas.openxmlformats.org/presentationml/2006/ole">
            <mc:AlternateContent xmlns:mc="http://schemas.openxmlformats.org/markup-compatibility/2006">
              <mc:Choice xmlns:v="urn:schemas-microsoft-com:vml" Requires="v">
                <p:oleObj r:id="rId10" imgW="711000" imgH="1066320" progId="">
                  <p:embed/>
                </p:oleObj>
              </mc:Choice>
              <mc:Fallback>
                <p:oleObj r:id="rId10" imgW="711000" imgH="1066320" progId="">
                  <p:embed/>
                  <p:pic>
                    <p:nvPicPr>
                      <p:cNvPr id="58" name="Objekt 57">
                        <a:extLst>
                          <a:ext uri="{FF2B5EF4-FFF2-40B4-BE49-F238E27FC236}">
                            <a16:creationId xmlns:a16="http://schemas.microsoft.com/office/drawing/2014/main" id="{ABF091E8-5971-897A-4807-BC48D8AE2724}"/>
                          </a:ext>
                        </a:extLst>
                      </p:cNvPr>
                      <p:cNvPicPr/>
                      <p:nvPr/>
                    </p:nvPicPr>
                    <p:blipFill>
                      <a:blip r:embed="rId11"/>
                      <a:stretch>
                        <a:fillRect/>
                      </a:stretch>
                    </p:blipFill>
                    <p:spPr>
                      <a:xfrm>
                        <a:off x="8478225" y="2084271"/>
                        <a:ext cx="587992" cy="881988"/>
                      </a:xfrm>
                      <a:prstGeom prst="rect">
                        <a:avLst/>
                      </a:prstGeom>
                    </p:spPr>
                  </p:pic>
                </p:oleObj>
              </mc:Fallback>
            </mc:AlternateContent>
          </a:graphicData>
        </a:graphic>
      </p:graphicFrame>
      <p:cxnSp>
        <p:nvCxnSpPr>
          <p:cNvPr id="61" name="Gerade Verbindung mit Pfeil 60">
            <a:extLst>
              <a:ext uri="{FF2B5EF4-FFF2-40B4-BE49-F238E27FC236}">
                <a16:creationId xmlns:a16="http://schemas.microsoft.com/office/drawing/2014/main" id="{CAAC61D6-232A-A1E5-4EA2-42627C98D007}"/>
              </a:ext>
            </a:extLst>
          </p:cNvPr>
          <p:cNvCxnSpPr/>
          <p:nvPr/>
        </p:nvCxnSpPr>
        <p:spPr>
          <a:xfrm>
            <a:off x="8123358" y="455783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kt 61">
            <a:extLst>
              <a:ext uri="{FF2B5EF4-FFF2-40B4-BE49-F238E27FC236}">
                <a16:creationId xmlns:a16="http://schemas.microsoft.com/office/drawing/2014/main" id="{0174A505-5F36-1829-DE30-69C35CDE09C3}"/>
              </a:ext>
            </a:extLst>
          </p:cNvPr>
          <p:cNvGraphicFramePr>
            <a:graphicFrameLocks noChangeAspect="1"/>
          </p:cNvGraphicFramePr>
          <p:nvPr/>
        </p:nvGraphicFramePr>
        <p:xfrm>
          <a:off x="7551163" y="3582090"/>
          <a:ext cx="740672" cy="924817"/>
        </p:xfrm>
        <a:graphic>
          <a:graphicData uri="http://schemas.openxmlformats.org/presentationml/2006/ole">
            <mc:AlternateContent xmlns:mc="http://schemas.openxmlformats.org/markup-compatibility/2006">
              <mc:Choice xmlns:v="urn:schemas-microsoft-com:vml" Requires="v">
                <p:oleObj r:id="rId12" imgW="2298240" imgH="2869560" progId="">
                  <p:embed/>
                </p:oleObj>
              </mc:Choice>
              <mc:Fallback>
                <p:oleObj r:id="rId12" imgW="2298240" imgH="2869560" progId="">
                  <p:embed/>
                  <p:pic>
                    <p:nvPicPr>
                      <p:cNvPr id="62" name="Objekt 61">
                        <a:extLst>
                          <a:ext uri="{FF2B5EF4-FFF2-40B4-BE49-F238E27FC236}">
                            <a16:creationId xmlns:a16="http://schemas.microsoft.com/office/drawing/2014/main" id="{0174A505-5F36-1829-DE30-69C35CDE09C3}"/>
                          </a:ext>
                        </a:extLst>
                      </p:cNvPr>
                      <p:cNvPicPr/>
                      <p:nvPr/>
                    </p:nvPicPr>
                    <p:blipFill>
                      <a:blip r:embed="rId13"/>
                      <a:stretch>
                        <a:fillRect/>
                      </a:stretch>
                    </p:blipFill>
                    <p:spPr>
                      <a:xfrm>
                        <a:off x="7551163" y="3582090"/>
                        <a:ext cx="740672" cy="924817"/>
                      </a:xfrm>
                      <a:prstGeom prst="rect">
                        <a:avLst/>
                      </a:prstGeom>
                    </p:spPr>
                  </p:pic>
                </p:oleObj>
              </mc:Fallback>
            </mc:AlternateContent>
          </a:graphicData>
        </a:graphic>
      </p:graphicFrame>
      <p:sp>
        <p:nvSpPr>
          <p:cNvPr id="64" name="Textfeld 63">
            <a:extLst>
              <a:ext uri="{FF2B5EF4-FFF2-40B4-BE49-F238E27FC236}">
                <a16:creationId xmlns:a16="http://schemas.microsoft.com/office/drawing/2014/main" id="{D64BB2F2-192F-CE8B-F191-1692211D01CD}"/>
              </a:ext>
            </a:extLst>
          </p:cNvPr>
          <p:cNvSpPr txBox="1"/>
          <p:nvPr/>
        </p:nvSpPr>
        <p:spPr>
          <a:xfrm>
            <a:off x="7422953" y="2941953"/>
            <a:ext cx="930063" cy="923330"/>
          </a:xfrm>
          <a:prstGeom prst="rect">
            <a:avLst/>
          </a:prstGeom>
          <a:noFill/>
        </p:spPr>
        <p:txBody>
          <a:bodyPr wrap="none" rtlCol="0">
            <a:spAutoFit/>
          </a:bodyPr>
          <a:lstStyle/>
          <a:p>
            <a:pPr algn="ctr"/>
            <a:r>
              <a:rPr lang="de-DE" sz="1200" dirty="0"/>
              <a:t>S.S. </a:t>
            </a:r>
          </a:p>
          <a:p>
            <a:pPr algn="ctr"/>
            <a:r>
              <a:rPr lang="de-DE" sz="1200" dirty="0" err="1"/>
              <a:t>Zilitinkevich</a:t>
            </a:r>
            <a:endParaRPr lang="de-DE" sz="1200" dirty="0"/>
          </a:p>
          <a:p>
            <a:pPr algn="ctr"/>
            <a:r>
              <a:rPr lang="de-DE" sz="1200" dirty="0"/>
              <a:t>1936 - 1921</a:t>
            </a:r>
          </a:p>
          <a:p>
            <a:endParaRPr lang="en-GB" dirty="0"/>
          </a:p>
        </p:txBody>
      </p:sp>
      <p:cxnSp>
        <p:nvCxnSpPr>
          <p:cNvPr id="66" name="Gerade Verbindung mit Pfeil 65">
            <a:extLst>
              <a:ext uri="{FF2B5EF4-FFF2-40B4-BE49-F238E27FC236}">
                <a16:creationId xmlns:a16="http://schemas.microsoft.com/office/drawing/2014/main" id="{7422A490-6FDD-DE97-7282-F80F36E4822C}"/>
              </a:ext>
            </a:extLst>
          </p:cNvPr>
          <p:cNvCxnSpPr>
            <a:cxnSpLocks/>
          </p:cNvCxnSpPr>
          <p:nvPr/>
        </p:nvCxnSpPr>
        <p:spPr>
          <a:xfrm flipH="1">
            <a:off x="8310354" y="4558007"/>
            <a:ext cx="259595" cy="19753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9280624A-53EA-4586-2638-C0E082FC2E80}"/>
              </a:ext>
            </a:extLst>
          </p:cNvPr>
          <p:cNvSpPr txBox="1"/>
          <p:nvPr/>
        </p:nvSpPr>
        <p:spPr>
          <a:xfrm>
            <a:off x="8245666" y="1640922"/>
            <a:ext cx="1053109" cy="738664"/>
          </a:xfrm>
          <a:prstGeom prst="rect">
            <a:avLst/>
          </a:prstGeom>
          <a:noFill/>
        </p:spPr>
        <p:txBody>
          <a:bodyPr wrap="none" rtlCol="0">
            <a:spAutoFit/>
          </a:bodyPr>
          <a:lstStyle/>
          <a:p>
            <a:pPr algn="ctr"/>
            <a:r>
              <a:rPr lang="de-DE" sz="1200" dirty="0"/>
              <a:t>J.C. </a:t>
            </a:r>
            <a:r>
              <a:rPr lang="de-DE" sz="1200" dirty="0" err="1"/>
              <a:t>Wyngaard</a:t>
            </a:r>
            <a:endParaRPr lang="de-DE" sz="1200" dirty="0"/>
          </a:p>
          <a:p>
            <a:pPr algn="ctr"/>
            <a:r>
              <a:rPr lang="de-DE" sz="1200" dirty="0"/>
              <a:t>* 1938</a:t>
            </a:r>
          </a:p>
          <a:p>
            <a:endParaRPr lang="en-GB" dirty="0"/>
          </a:p>
        </p:txBody>
      </p:sp>
      <p:sp>
        <p:nvSpPr>
          <p:cNvPr id="72" name="Textfeld 71">
            <a:extLst>
              <a:ext uri="{FF2B5EF4-FFF2-40B4-BE49-F238E27FC236}">
                <a16:creationId xmlns:a16="http://schemas.microsoft.com/office/drawing/2014/main" id="{EF35FF37-1B09-C72B-F04E-253BB851AC63}"/>
              </a:ext>
            </a:extLst>
          </p:cNvPr>
          <p:cNvSpPr txBox="1"/>
          <p:nvPr/>
        </p:nvSpPr>
        <p:spPr>
          <a:xfrm>
            <a:off x="6875510" y="1640922"/>
            <a:ext cx="930063" cy="738664"/>
          </a:xfrm>
          <a:prstGeom prst="rect">
            <a:avLst/>
          </a:prstGeom>
          <a:noFill/>
        </p:spPr>
        <p:txBody>
          <a:bodyPr wrap="none" rtlCol="0">
            <a:spAutoFit/>
          </a:bodyPr>
          <a:lstStyle/>
          <a:p>
            <a:pPr algn="ctr"/>
            <a:r>
              <a:rPr lang="de-DE" sz="1200" dirty="0"/>
              <a:t>J.C. </a:t>
            </a:r>
            <a:r>
              <a:rPr lang="de-DE" sz="1200" dirty="0" err="1"/>
              <a:t>Kaimal</a:t>
            </a:r>
            <a:r>
              <a:rPr lang="de-DE" sz="1200" dirty="0"/>
              <a:t> </a:t>
            </a:r>
          </a:p>
          <a:p>
            <a:pPr algn="ctr"/>
            <a:r>
              <a:rPr lang="de-DE" sz="1200" dirty="0"/>
              <a:t>1930 - 1921</a:t>
            </a:r>
          </a:p>
          <a:p>
            <a:endParaRPr lang="en-GB" dirty="0"/>
          </a:p>
        </p:txBody>
      </p:sp>
      <p:cxnSp>
        <p:nvCxnSpPr>
          <p:cNvPr id="75" name="Gerade Verbindung mit Pfeil 74">
            <a:extLst>
              <a:ext uri="{FF2B5EF4-FFF2-40B4-BE49-F238E27FC236}">
                <a16:creationId xmlns:a16="http://schemas.microsoft.com/office/drawing/2014/main" id="{50648A60-641D-A4CD-BD8A-440EEE63FC93}"/>
              </a:ext>
            </a:extLst>
          </p:cNvPr>
          <p:cNvCxnSpPr/>
          <p:nvPr/>
        </p:nvCxnSpPr>
        <p:spPr>
          <a:xfrm>
            <a:off x="10936200" y="466499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kt 75">
            <a:extLst>
              <a:ext uri="{FF2B5EF4-FFF2-40B4-BE49-F238E27FC236}">
                <a16:creationId xmlns:a16="http://schemas.microsoft.com/office/drawing/2014/main" id="{F75EF3AC-E56D-EC4D-F388-E77CF7DF58C8}"/>
              </a:ext>
            </a:extLst>
          </p:cNvPr>
          <p:cNvGraphicFramePr>
            <a:graphicFrameLocks noChangeAspect="1"/>
          </p:cNvGraphicFramePr>
          <p:nvPr/>
        </p:nvGraphicFramePr>
        <p:xfrm>
          <a:off x="7014245" y="2127983"/>
          <a:ext cx="622300" cy="844550"/>
        </p:xfrm>
        <a:graphic>
          <a:graphicData uri="http://schemas.openxmlformats.org/presentationml/2006/ole">
            <mc:AlternateContent xmlns:mc="http://schemas.openxmlformats.org/markup-compatibility/2006">
              <mc:Choice xmlns:v="urn:schemas-microsoft-com:vml" Requires="v">
                <p:oleObj r:id="rId14" imgW="1244160" imgH="1688760" progId="">
                  <p:embed/>
                </p:oleObj>
              </mc:Choice>
              <mc:Fallback>
                <p:oleObj r:id="rId14" imgW="1244160" imgH="1688760" progId="">
                  <p:embed/>
                  <p:pic>
                    <p:nvPicPr>
                      <p:cNvPr id="76" name="Objekt 75">
                        <a:extLst>
                          <a:ext uri="{FF2B5EF4-FFF2-40B4-BE49-F238E27FC236}">
                            <a16:creationId xmlns:a16="http://schemas.microsoft.com/office/drawing/2014/main" id="{F75EF3AC-E56D-EC4D-F388-E77CF7DF58C8}"/>
                          </a:ext>
                        </a:extLst>
                      </p:cNvPr>
                      <p:cNvPicPr/>
                      <p:nvPr/>
                    </p:nvPicPr>
                    <p:blipFill>
                      <a:blip r:embed="rId15"/>
                      <a:stretch>
                        <a:fillRect/>
                      </a:stretch>
                    </p:blipFill>
                    <p:spPr>
                      <a:xfrm>
                        <a:off x="7014245" y="2127983"/>
                        <a:ext cx="622300" cy="844550"/>
                      </a:xfrm>
                      <a:prstGeom prst="rect">
                        <a:avLst/>
                      </a:prstGeom>
                    </p:spPr>
                  </p:pic>
                </p:oleObj>
              </mc:Fallback>
            </mc:AlternateContent>
          </a:graphicData>
        </a:graphic>
      </p:graphicFrame>
      <p:cxnSp>
        <p:nvCxnSpPr>
          <p:cNvPr id="77" name="Gerade Verbindung mit Pfeil 76">
            <a:extLst>
              <a:ext uri="{FF2B5EF4-FFF2-40B4-BE49-F238E27FC236}">
                <a16:creationId xmlns:a16="http://schemas.microsoft.com/office/drawing/2014/main" id="{B40924C2-DB00-44FB-35A9-1E1629CA04C7}"/>
              </a:ext>
            </a:extLst>
          </p:cNvPr>
          <p:cNvCxnSpPr>
            <a:cxnSpLocks/>
          </p:cNvCxnSpPr>
          <p:nvPr/>
        </p:nvCxnSpPr>
        <p:spPr>
          <a:xfrm>
            <a:off x="7302420" y="3027328"/>
            <a:ext cx="21980" cy="1715236"/>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fik 79" descr="Ein Bild, das Text, Mann, Person, Schlips enthält.&#10;&#10;Automatisch generierte Beschreibung">
            <a:extLst>
              <a:ext uri="{FF2B5EF4-FFF2-40B4-BE49-F238E27FC236}">
                <a16:creationId xmlns:a16="http://schemas.microsoft.com/office/drawing/2014/main" id="{33BCEF96-C428-F1A3-9AB0-C66A285FBABE}"/>
              </a:ext>
            </a:extLst>
          </p:cNvPr>
          <p:cNvPicPr>
            <a:picLocks noChangeAspect="1"/>
          </p:cNvPicPr>
          <p:nvPr/>
        </p:nvPicPr>
        <p:blipFill>
          <a:blip r:embed="rId16"/>
          <a:stretch>
            <a:fillRect/>
          </a:stretch>
        </p:blipFill>
        <p:spPr>
          <a:xfrm>
            <a:off x="4169375" y="3562954"/>
            <a:ext cx="605708" cy="931661"/>
          </a:xfrm>
          <a:prstGeom prst="rect">
            <a:avLst/>
          </a:prstGeom>
        </p:spPr>
      </p:pic>
      <p:pic>
        <p:nvPicPr>
          <p:cNvPr id="81" name="Grafik 80" descr="Ein Bild, das Text, Mann, Person, Schlips enthält.&#10;&#10;Automatisch generierte Beschreibung">
            <a:extLst>
              <a:ext uri="{FF2B5EF4-FFF2-40B4-BE49-F238E27FC236}">
                <a16:creationId xmlns:a16="http://schemas.microsoft.com/office/drawing/2014/main" id="{F7C03D73-84E3-B983-FC02-D98D03E858CF}"/>
              </a:ext>
            </a:extLst>
          </p:cNvPr>
          <p:cNvPicPr>
            <a:picLocks noChangeAspect="1"/>
          </p:cNvPicPr>
          <p:nvPr/>
        </p:nvPicPr>
        <p:blipFill>
          <a:blip r:embed="rId16"/>
          <a:stretch>
            <a:fillRect/>
          </a:stretch>
        </p:blipFill>
        <p:spPr>
          <a:xfrm>
            <a:off x="5582740" y="3557072"/>
            <a:ext cx="605708" cy="931661"/>
          </a:xfrm>
          <a:prstGeom prst="rect">
            <a:avLst/>
          </a:prstGeom>
        </p:spPr>
      </p:pic>
      <p:pic>
        <p:nvPicPr>
          <p:cNvPr id="83" name="Grafik 82" descr="Ein Bild, das Text, Schlips, Mann, tragen enthält.&#10;&#10;Automatisch generierte Beschreibung">
            <a:extLst>
              <a:ext uri="{FF2B5EF4-FFF2-40B4-BE49-F238E27FC236}">
                <a16:creationId xmlns:a16="http://schemas.microsoft.com/office/drawing/2014/main" id="{9F3C432D-F5E6-25C1-A8DF-12C4411319B6}"/>
              </a:ext>
            </a:extLst>
          </p:cNvPr>
          <p:cNvPicPr>
            <a:picLocks noChangeAspect="1"/>
          </p:cNvPicPr>
          <p:nvPr/>
        </p:nvPicPr>
        <p:blipFill>
          <a:blip r:embed="rId17"/>
          <a:stretch>
            <a:fillRect/>
          </a:stretch>
        </p:blipFill>
        <p:spPr>
          <a:xfrm>
            <a:off x="5563891" y="2100851"/>
            <a:ext cx="631215" cy="876302"/>
          </a:xfrm>
          <a:prstGeom prst="rect">
            <a:avLst/>
          </a:prstGeom>
        </p:spPr>
      </p:pic>
      <p:pic>
        <p:nvPicPr>
          <p:cNvPr id="84" name="Grafik 83" descr="Ein Bild, das Person, Mann, Anzug, alt enthält.&#10;&#10;Automatisch generierte Beschreibung">
            <a:extLst>
              <a:ext uri="{FF2B5EF4-FFF2-40B4-BE49-F238E27FC236}">
                <a16:creationId xmlns:a16="http://schemas.microsoft.com/office/drawing/2014/main" id="{BDEA9D22-9B81-CA92-C402-4CF4AB90523F}"/>
              </a:ext>
            </a:extLst>
          </p:cNvPr>
          <p:cNvPicPr>
            <a:picLocks noChangeAspect="1"/>
          </p:cNvPicPr>
          <p:nvPr/>
        </p:nvPicPr>
        <p:blipFill>
          <a:blip r:embed="rId18"/>
          <a:stretch>
            <a:fillRect/>
          </a:stretch>
        </p:blipFill>
        <p:spPr>
          <a:xfrm>
            <a:off x="4832125" y="3561632"/>
            <a:ext cx="606841" cy="924124"/>
          </a:xfrm>
          <a:prstGeom prst="rect">
            <a:avLst/>
          </a:prstGeom>
        </p:spPr>
      </p:pic>
      <p:cxnSp>
        <p:nvCxnSpPr>
          <p:cNvPr id="86" name="Gerade Verbindung mit Pfeil 85">
            <a:extLst>
              <a:ext uri="{FF2B5EF4-FFF2-40B4-BE49-F238E27FC236}">
                <a16:creationId xmlns:a16="http://schemas.microsoft.com/office/drawing/2014/main" id="{491FE6F2-5162-0C10-D378-5870CB722A2A}"/>
              </a:ext>
            </a:extLst>
          </p:cNvPr>
          <p:cNvCxnSpPr/>
          <p:nvPr/>
        </p:nvCxnSpPr>
        <p:spPr>
          <a:xfrm>
            <a:off x="594498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2C582B0A-03DD-1AA9-4621-FC21DA40E1DE}"/>
              </a:ext>
            </a:extLst>
          </p:cNvPr>
          <p:cNvSpPr txBox="1"/>
          <p:nvPr/>
        </p:nvSpPr>
        <p:spPr>
          <a:xfrm>
            <a:off x="5445949" y="2933534"/>
            <a:ext cx="930063" cy="923330"/>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1918 - 1989</a:t>
            </a:r>
          </a:p>
          <a:p>
            <a:endParaRPr lang="en-GB" dirty="0"/>
          </a:p>
        </p:txBody>
      </p:sp>
      <p:sp>
        <p:nvSpPr>
          <p:cNvPr id="88" name="Textfeld 87">
            <a:extLst>
              <a:ext uri="{FF2B5EF4-FFF2-40B4-BE49-F238E27FC236}">
                <a16:creationId xmlns:a16="http://schemas.microsoft.com/office/drawing/2014/main" id="{AE5CF8DF-E117-536E-5403-E4820941474D}"/>
              </a:ext>
            </a:extLst>
          </p:cNvPr>
          <p:cNvSpPr txBox="1"/>
          <p:nvPr/>
        </p:nvSpPr>
        <p:spPr>
          <a:xfrm>
            <a:off x="4147685" y="2749618"/>
            <a:ext cx="748218" cy="1107996"/>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a:t>
            </a:r>
          </a:p>
          <a:p>
            <a:pPr algn="ctr"/>
            <a:r>
              <a:rPr lang="de-DE" sz="1200" dirty="0"/>
              <a:t>1989</a:t>
            </a:r>
          </a:p>
          <a:p>
            <a:endParaRPr lang="en-GB" dirty="0"/>
          </a:p>
        </p:txBody>
      </p:sp>
      <p:sp>
        <p:nvSpPr>
          <p:cNvPr id="89" name="Textfeld 88">
            <a:extLst>
              <a:ext uri="{FF2B5EF4-FFF2-40B4-BE49-F238E27FC236}">
                <a16:creationId xmlns:a16="http://schemas.microsoft.com/office/drawing/2014/main" id="{BB373F4E-5505-D068-7536-37991DC12411}"/>
              </a:ext>
            </a:extLst>
          </p:cNvPr>
          <p:cNvSpPr txBox="1"/>
          <p:nvPr/>
        </p:nvSpPr>
        <p:spPr>
          <a:xfrm>
            <a:off x="4818943" y="2936583"/>
            <a:ext cx="711990" cy="923330"/>
          </a:xfrm>
          <a:prstGeom prst="rect">
            <a:avLst/>
          </a:prstGeom>
          <a:noFill/>
        </p:spPr>
        <p:txBody>
          <a:bodyPr wrap="none" rtlCol="0">
            <a:spAutoFit/>
          </a:bodyPr>
          <a:lstStyle/>
          <a:p>
            <a:pPr algn="ctr"/>
            <a:r>
              <a:rPr lang="de-DE" sz="1200" dirty="0" err="1"/>
              <a:t>H.Lettau</a:t>
            </a:r>
            <a:endParaRPr lang="de-DE" sz="1200" dirty="0"/>
          </a:p>
          <a:p>
            <a:pPr algn="ctr"/>
            <a:r>
              <a:rPr lang="de-DE" sz="1200" dirty="0"/>
              <a:t>1909 – </a:t>
            </a:r>
          </a:p>
          <a:p>
            <a:pPr algn="ctr"/>
            <a:r>
              <a:rPr lang="de-DE" sz="1200" dirty="0"/>
              <a:t>2005</a:t>
            </a:r>
          </a:p>
          <a:p>
            <a:endParaRPr lang="en-GB" dirty="0"/>
          </a:p>
        </p:txBody>
      </p:sp>
      <p:sp>
        <p:nvSpPr>
          <p:cNvPr id="90" name="Textfeld 89">
            <a:extLst>
              <a:ext uri="{FF2B5EF4-FFF2-40B4-BE49-F238E27FC236}">
                <a16:creationId xmlns:a16="http://schemas.microsoft.com/office/drawing/2014/main" id="{B6BD19BB-3CB4-8DC6-F7B3-5B3FD8E8941E}"/>
              </a:ext>
            </a:extLst>
          </p:cNvPr>
          <p:cNvSpPr txBox="1"/>
          <p:nvPr/>
        </p:nvSpPr>
        <p:spPr>
          <a:xfrm>
            <a:off x="5414562" y="1630005"/>
            <a:ext cx="930063" cy="738664"/>
          </a:xfrm>
          <a:prstGeom prst="rect">
            <a:avLst/>
          </a:prstGeom>
          <a:noFill/>
        </p:spPr>
        <p:txBody>
          <a:bodyPr wrap="none" rtlCol="0">
            <a:spAutoFit/>
          </a:bodyPr>
          <a:lstStyle/>
          <a:p>
            <a:pPr algn="ctr"/>
            <a:r>
              <a:rPr lang="de-DE" sz="1200" dirty="0"/>
              <a:t>A.S. </a:t>
            </a:r>
            <a:r>
              <a:rPr lang="de-DE" sz="1200" dirty="0" err="1"/>
              <a:t>Monin</a:t>
            </a:r>
            <a:endParaRPr lang="de-DE" sz="1200" dirty="0"/>
          </a:p>
          <a:p>
            <a:pPr algn="ctr"/>
            <a:r>
              <a:rPr lang="de-DE" sz="1200" dirty="0"/>
              <a:t>1921 - 2007</a:t>
            </a:r>
          </a:p>
          <a:p>
            <a:endParaRPr lang="en-GB" dirty="0"/>
          </a:p>
        </p:txBody>
      </p:sp>
      <p:cxnSp>
        <p:nvCxnSpPr>
          <p:cNvPr id="93" name="Gerade Verbindung mit Pfeil 92">
            <a:extLst>
              <a:ext uri="{FF2B5EF4-FFF2-40B4-BE49-F238E27FC236}">
                <a16:creationId xmlns:a16="http://schemas.microsoft.com/office/drawing/2014/main" id="{E09A1EA8-DE5A-B620-94B1-F3B56CDD0FDA}"/>
              </a:ext>
            </a:extLst>
          </p:cNvPr>
          <p:cNvCxnSpPr/>
          <p:nvPr/>
        </p:nvCxnSpPr>
        <p:spPr>
          <a:xfrm>
            <a:off x="5192472" y="458329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D977A544-E722-E0E1-40DD-DF2CD854BFF4}"/>
              </a:ext>
            </a:extLst>
          </p:cNvPr>
          <p:cNvSpPr txBox="1"/>
          <p:nvPr/>
        </p:nvSpPr>
        <p:spPr>
          <a:xfrm>
            <a:off x="1416630" y="5483140"/>
            <a:ext cx="1170192" cy="923330"/>
          </a:xfrm>
          <a:prstGeom prst="rect">
            <a:avLst/>
          </a:prstGeom>
          <a:noFill/>
        </p:spPr>
        <p:txBody>
          <a:bodyPr wrap="none" rtlCol="0">
            <a:spAutoFit/>
          </a:bodyPr>
          <a:lstStyle/>
          <a:p>
            <a:pPr algn="ctr"/>
            <a:r>
              <a:rPr lang="en-US" dirty="0"/>
              <a:t>Exchange</a:t>
            </a:r>
          </a:p>
          <a:p>
            <a:pPr algn="ctr"/>
            <a:r>
              <a:rPr lang="en-US" dirty="0"/>
              <a:t>coefficient</a:t>
            </a:r>
          </a:p>
          <a:p>
            <a:endParaRPr lang="en-GB" dirty="0"/>
          </a:p>
        </p:txBody>
      </p:sp>
      <p:sp>
        <p:nvSpPr>
          <p:cNvPr id="98" name="Textfeld 97">
            <a:extLst>
              <a:ext uri="{FF2B5EF4-FFF2-40B4-BE49-F238E27FC236}">
                <a16:creationId xmlns:a16="http://schemas.microsoft.com/office/drawing/2014/main" id="{37F8B90A-54F1-592E-F0F0-DD903D66D8FF}"/>
              </a:ext>
            </a:extLst>
          </p:cNvPr>
          <p:cNvSpPr txBox="1"/>
          <p:nvPr/>
        </p:nvSpPr>
        <p:spPr>
          <a:xfrm>
            <a:off x="2735367" y="5485525"/>
            <a:ext cx="1198533" cy="923330"/>
          </a:xfrm>
          <a:prstGeom prst="rect">
            <a:avLst/>
          </a:prstGeom>
          <a:noFill/>
        </p:spPr>
        <p:txBody>
          <a:bodyPr wrap="none" rtlCol="0">
            <a:spAutoFit/>
          </a:bodyPr>
          <a:lstStyle/>
          <a:p>
            <a:pPr algn="ctr"/>
            <a:r>
              <a:rPr lang="en-US" dirty="0"/>
              <a:t>Flux </a:t>
            </a:r>
          </a:p>
          <a:p>
            <a:pPr algn="ctr"/>
            <a:r>
              <a:rPr lang="en-US" dirty="0"/>
              <a:t>calculation</a:t>
            </a:r>
          </a:p>
          <a:p>
            <a:endParaRPr lang="en-GB" dirty="0"/>
          </a:p>
        </p:txBody>
      </p:sp>
      <p:sp>
        <p:nvSpPr>
          <p:cNvPr id="99" name="Textfeld 98">
            <a:extLst>
              <a:ext uri="{FF2B5EF4-FFF2-40B4-BE49-F238E27FC236}">
                <a16:creationId xmlns:a16="http://schemas.microsoft.com/office/drawing/2014/main" id="{BB0129CA-719A-B1C4-62F4-F3B65BC06F43}"/>
              </a:ext>
            </a:extLst>
          </p:cNvPr>
          <p:cNvSpPr txBox="1"/>
          <p:nvPr/>
        </p:nvSpPr>
        <p:spPr>
          <a:xfrm>
            <a:off x="4205107" y="5124578"/>
            <a:ext cx="1036117" cy="923330"/>
          </a:xfrm>
          <a:prstGeom prst="rect">
            <a:avLst/>
          </a:prstGeom>
          <a:noFill/>
        </p:spPr>
        <p:txBody>
          <a:bodyPr wrap="none" rtlCol="0">
            <a:spAutoFit/>
          </a:bodyPr>
          <a:lstStyle/>
          <a:p>
            <a:pPr algn="ctr"/>
            <a:r>
              <a:rPr lang="en-US" dirty="0" err="1"/>
              <a:t>Obukhov</a:t>
            </a:r>
            <a:endParaRPr lang="en-US" dirty="0"/>
          </a:p>
          <a:p>
            <a:pPr algn="ctr"/>
            <a:r>
              <a:rPr lang="en-US" dirty="0"/>
              <a:t>Length</a:t>
            </a:r>
          </a:p>
          <a:p>
            <a:endParaRPr lang="en-GB" dirty="0"/>
          </a:p>
        </p:txBody>
      </p:sp>
      <p:sp>
        <p:nvSpPr>
          <p:cNvPr id="100" name="Textfeld 99">
            <a:extLst>
              <a:ext uri="{FF2B5EF4-FFF2-40B4-BE49-F238E27FC236}">
                <a16:creationId xmlns:a16="http://schemas.microsoft.com/office/drawing/2014/main" id="{ED832E91-2384-9E6A-4379-CE63E2E1AA52}"/>
              </a:ext>
            </a:extLst>
          </p:cNvPr>
          <p:cNvSpPr txBox="1"/>
          <p:nvPr/>
        </p:nvSpPr>
        <p:spPr>
          <a:xfrm>
            <a:off x="4066351" y="5965218"/>
            <a:ext cx="1976760" cy="923330"/>
          </a:xfrm>
          <a:prstGeom prst="rect">
            <a:avLst/>
          </a:prstGeom>
          <a:noFill/>
        </p:spPr>
        <p:txBody>
          <a:bodyPr wrap="none" rtlCol="0">
            <a:spAutoFit/>
          </a:bodyPr>
          <a:lstStyle/>
          <a:p>
            <a:pPr algn="ctr"/>
            <a:r>
              <a:rPr lang="en-US" dirty="0" err="1"/>
              <a:t>Obukhov-Lettau</a:t>
            </a:r>
            <a:endParaRPr lang="en-US" dirty="0"/>
          </a:p>
          <a:p>
            <a:pPr algn="ctr"/>
            <a:r>
              <a:rPr lang="en-US" dirty="0"/>
              <a:t>Stability parameter</a:t>
            </a:r>
          </a:p>
          <a:p>
            <a:endParaRPr lang="en-GB" dirty="0"/>
          </a:p>
        </p:txBody>
      </p:sp>
      <p:sp>
        <p:nvSpPr>
          <p:cNvPr id="101" name="Textfeld 100">
            <a:extLst>
              <a:ext uri="{FF2B5EF4-FFF2-40B4-BE49-F238E27FC236}">
                <a16:creationId xmlns:a16="http://schemas.microsoft.com/office/drawing/2014/main" id="{CFCB740E-67CB-623E-7A29-496A416C5A5B}"/>
              </a:ext>
            </a:extLst>
          </p:cNvPr>
          <p:cNvSpPr txBox="1"/>
          <p:nvPr/>
        </p:nvSpPr>
        <p:spPr>
          <a:xfrm>
            <a:off x="5413429" y="5442465"/>
            <a:ext cx="1063112" cy="923330"/>
          </a:xfrm>
          <a:prstGeom prst="rect">
            <a:avLst/>
          </a:prstGeom>
          <a:noFill/>
        </p:spPr>
        <p:txBody>
          <a:bodyPr wrap="none" rtlCol="0">
            <a:spAutoFit/>
          </a:bodyPr>
          <a:lstStyle/>
          <a:p>
            <a:pPr algn="ctr"/>
            <a:r>
              <a:rPr lang="en-US" dirty="0"/>
              <a:t>Similarity</a:t>
            </a:r>
          </a:p>
          <a:p>
            <a:pPr algn="ctr"/>
            <a:r>
              <a:rPr lang="en-US" dirty="0"/>
              <a:t>Theory</a:t>
            </a:r>
          </a:p>
          <a:p>
            <a:endParaRPr lang="en-GB" dirty="0"/>
          </a:p>
        </p:txBody>
      </p:sp>
      <p:sp>
        <p:nvSpPr>
          <p:cNvPr id="102" name="Textfeld 101">
            <a:extLst>
              <a:ext uri="{FF2B5EF4-FFF2-40B4-BE49-F238E27FC236}">
                <a16:creationId xmlns:a16="http://schemas.microsoft.com/office/drawing/2014/main" id="{3FF9FFBE-8449-7379-3E2D-99693C8D131C}"/>
              </a:ext>
            </a:extLst>
          </p:cNvPr>
          <p:cNvSpPr txBox="1"/>
          <p:nvPr/>
        </p:nvSpPr>
        <p:spPr>
          <a:xfrm>
            <a:off x="6343417" y="5447063"/>
            <a:ext cx="1407245" cy="923330"/>
          </a:xfrm>
          <a:prstGeom prst="rect">
            <a:avLst/>
          </a:prstGeom>
          <a:noFill/>
        </p:spPr>
        <p:txBody>
          <a:bodyPr wrap="none" rtlCol="0">
            <a:spAutoFit/>
          </a:bodyPr>
          <a:lstStyle/>
          <a:p>
            <a:pPr algn="ctr"/>
            <a:r>
              <a:rPr lang="en-US" dirty="0"/>
              <a:t>Sonic</a:t>
            </a:r>
          </a:p>
          <a:p>
            <a:pPr algn="ctr"/>
            <a:r>
              <a:rPr lang="en-US" dirty="0"/>
              <a:t>anemometer</a:t>
            </a:r>
          </a:p>
          <a:p>
            <a:endParaRPr lang="en-GB" dirty="0"/>
          </a:p>
        </p:txBody>
      </p:sp>
      <p:sp>
        <p:nvSpPr>
          <p:cNvPr id="103" name="Textfeld 102">
            <a:extLst>
              <a:ext uri="{FF2B5EF4-FFF2-40B4-BE49-F238E27FC236}">
                <a16:creationId xmlns:a16="http://schemas.microsoft.com/office/drawing/2014/main" id="{2CE465EC-3A13-61F4-7BE1-B3B38A93B6F8}"/>
              </a:ext>
            </a:extLst>
          </p:cNvPr>
          <p:cNvSpPr txBox="1"/>
          <p:nvPr/>
        </p:nvSpPr>
        <p:spPr>
          <a:xfrm>
            <a:off x="7949042" y="5427665"/>
            <a:ext cx="1058367" cy="923330"/>
          </a:xfrm>
          <a:prstGeom prst="rect">
            <a:avLst/>
          </a:prstGeom>
          <a:noFill/>
        </p:spPr>
        <p:txBody>
          <a:bodyPr wrap="none" rtlCol="0">
            <a:spAutoFit/>
          </a:bodyPr>
          <a:lstStyle/>
          <a:p>
            <a:pPr algn="ctr"/>
            <a:r>
              <a:rPr lang="en-US" dirty="0"/>
              <a:t>Universal</a:t>
            </a:r>
          </a:p>
          <a:p>
            <a:pPr algn="ctr"/>
            <a:r>
              <a:rPr lang="en-US" dirty="0"/>
              <a:t>function</a:t>
            </a:r>
          </a:p>
          <a:p>
            <a:endParaRPr lang="en-GB" dirty="0"/>
          </a:p>
        </p:txBody>
      </p:sp>
      <p:sp>
        <p:nvSpPr>
          <p:cNvPr id="104" name="Textfeld 103">
            <a:extLst>
              <a:ext uri="{FF2B5EF4-FFF2-40B4-BE49-F238E27FC236}">
                <a16:creationId xmlns:a16="http://schemas.microsoft.com/office/drawing/2014/main" id="{7430AA9E-758C-59CF-B38A-5D4B4AB8866E}"/>
              </a:ext>
            </a:extLst>
          </p:cNvPr>
          <p:cNvSpPr txBox="1"/>
          <p:nvPr/>
        </p:nvSpPr>
        <p:spPr>
          <a:xfrm>
            <a:off x="9675487" y="5427665"/>
            <a:ext cx="2370457" cy="923330"/>
          </a:xfrm>
          <a:prstGeom prst="rect">
            <a:avLst/>
          </a:prstGeom>
          <a:noFill/>
        </p:spPr>
        <p:txBody>
          <a:bodyPr wrap="none" rtlCol="0">
            <a:spAutoFit/>
          </a:bodyPr>
          <a:lstStyle/>
          <a:p>
            <a:pPr algn="ctr"/>
            <a:r>
              <a:rPr lang="en-US" dirty="0"/>
              <a:t>Corrected </a:t>
            </a:r>
          </a:p>
          <a:p>
            <a:pPr algn="ctr"/>
            <a:r>
              <a:rPr lang="en-US" dirty="0"/>
              <a:t>universal function</a:t>
            </a:r>
          </a:p>
          <a:p>
            <a:endParaRPr lang="en-GB" dirty="0"/>
          </a:p>
        </p:txBody>
      </p:sp>
      <p:sp>
        <p:nvSpPr>
          <p:cNvPr id="105" name="Textfeld 104">
            <a:extLst>
              <a:ext uri="{FF2B5EF4-FFF2-40B4-BE49-F238E27FC236}">
                <a16:creationId xmlns:a16="http://schemas.microsoft.com/office/drawing/2014/main" id="{E5E1CA1D-DB6F-EC25-5E5D-60A01508F40E}"/>
              </a:ext>
            </a:extLst>
          </p:cNvPr>
          <p:cNvSpPr txBox="1"/>
          <p:nvPr/>
        </p:nvSpPr>
        <p:spPr>
          <a:xfrm>
            <a:off x="409710" y="1095531"/>
            <a:ext cx="3278303" cy="523220"/>
          </a:xfrm>
          <a:prstGeom prst="rect">
            <a:avLst/>
          </a:prstGeom>
          <a:noFill/>
        </p:spPr>
        <p:txBody>
          <a:bodyPr wrap="square">
            <a:spAutoFit/>
          </a:bodyPr>
          <a:lstStyle/>
          <a:p>
            <a:r>
              <a:rPr lang="de-DE" sz="2800" b="1" dirty="0"/>
              <a:t>S</a:t>
            </a:r>
            <a:r>
              <a:rPr lang="en-GB" sz="2800" b="1" dirty="0" err="1"/>
              <a:t>urface</a:t>
            </a:r>
            <a:r>
              <a:rPr lang="en-GB" sz="2800" b="1" dirty="0"/>
              <a:t> Layer Fluxes</a:t>
            </a:r>
          </a:p>
        </p:txBody>
      </p:sp>
      <p:cxnSp>
        <p:nvCxnSpPr>
          <p:cNvPr id="2" name="Gerade Verbindung mit Pfeil 1">
            <a:extLst>
              <a:ext uri="{FF2B5EF4-FFF2-40B4-BE49-F238E27FC236}">
                <a16:creationId xmlns:a16="http://schemas.microsoft.com/office/drawing/2014/main" id="{433D40C3-990A-7C33-6A90-191A9F95187E}"/>
              </a:ext>
            </a:extLst>
          </p:cNvPr>
          <p:cNvCxnSpPr/>
          <p:nvPr/>
        </p:nvCxnSpPr>
        <p:spPr>
          <a:xfrm>
            <a:off x="4723165" y="45795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descr="Ein Bild, das Person, Menschliches Gesicht, Kleidung, Porträt enthält.&#10;&#10;Automatisch generierte Beschreibung">
            <a:extLst>
              <a:ext uri="{FF2B5EF4-FFF2-40B4-BE49-F238E27FC236}">
                <a16:creationId xmlns:a16="http://schemas.microsoft.com/office/drawing/2014/main" id="{E2A909F8-8476-DEF0-34A3-628A9964D758}"/>
              </a:ext>
            </a:extLst>
          </p:cNvPr>
          <p:cNvPicPr>
            <a:picLocks noChangeAspect="1"/>
          </p:cNvPicPr>
          <p:nvPr/>
        </p:nvPicPr>
        <p:blipFill>
          <a:blip r:embed="rId19"/>
          <a:stretch>
            <a:fillRect/>
          </a:stretch>
        </p:blipFill>
        <p:spPr>
          <a:xfrm>
            <a:off x="2285033" y="2115305"/>
            <a:ext cx="598287" cy="883226"/>
          </a:xfrm>
          <a:prstGeom prst="rect">
            <a:avLst/>
          </a:prstGeom>
        </p:spPr>
      </p:pic>
      <p:cxnSp>
        <p:nvCxnSpPr>
          <p:cNvPr id="5" name="Gerade Verbindung mit Pfeil 4">
            <a:extLst>
              <a:ext uri="{FF2B5EF4-FFF2-40B4-BE49-F238E27FC236}">
                <a16:creationId xmlns:a16="http://schemas.microsoft.com/office/drawing/2014/main" id="{1DED5086-00EA-5AE4-4559-E7C13E5A9ECA}"/>
              </a:ext>
            </a:extLst>
          </p:cNvPr>
          <p:cNvCxnSpPr/>
          <p:nvPr/>
        </p:nvCxnSpPr>
        <p:spPr>
          <a:xfrm>
            <a:off x="2574476" y="4625634"/>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9627B03-12D3-F415-90A9-36CD1C02AC66}"/>
              </a:ext>
            </a:extLst>
          </p:cNvPr>
          <p:cNvSpPr txBox="1"/>
          <p:nvPr/>
        </p:nvSpPr>
        <p:spPr>
          <a:xfrm>
            <a:off x="2121790" y="1665963"/>
            <a:ext cx="930063" cy="738664"/>
          </a:xfrm>
          <a:prstGeom prst="rect">
            <a:avLst/>
          </a:prstGeom>
          <a:noFill/>
        </p:spPr>
        <p:txBody>
          <a:bodyPr wrap="none" rtlCol="0">
            <a:spAutoFit/>
          </a:bodyPr>
          <a:lstStyle/>
          <a:p>
            <a:r>
              <a:rPr lang="de-DE" sz="1200" dirty="0"/>
              <a:t>T. v </a:t>
            </a:r>
            <a:r>
              <a:rPr lang="de-DE" sz="1200" dirty="0" err="1"/>
              <a:t>Kármán</a:t>
            </a:r>
            <a:endParaRPr lang="de-DE" sz="1200" dirty="0"/>
          </a:p>
          <a:p>
            <a:r>
              <a:rPr lang="de-DE" sz="1200" dirty="0"/>
              <a:t>1881 - 1963</a:t>
            </a:r>
          </a:p>
          <a:p>
            <a:endParaRPr lang="en-GB" dirty="0"/>
          </a:p>
        </p:txBody>
      </p:sp>
      <p:graphicFrame>
        <p:nvGraphicFramePr>
          <p:cNvPr id="8" name="Objekt 7">
            <a:extLst>
              <a:ext uri="{FF2B5EF4-FFF2-40B4-BE49-F238E27FC236}">
                <a16:creationId xmlns:a16="http://schemas.microsoft.com/office/drawing/2014/main" id="{F60A02F2-2D3F-D10A-D670-2B5B70EFFF31}"/>
              </a:ext>
            </a:extLst>
          </p:cNvPr>
          <p:cNvGraphicFramePr>
            <a:graphicFrameLocks noChangeAspect="1"/>
          </p:cNvGraphicFramePr>
          <p:nvPr>
            <p:extLst>
              <p:ext uri="{D42A27DB-BD31-4B8C-83A1-F6EECF244321}">
                <p14:modId xmlns:p14="http://schemas.microsoft.com/office/powerpoint/2010/main" val="2289631670"/>
              </p:ext>
            </p:extLst>
          </p:nvPr>
        </p:nvGraphicFramePr>
        <p:xfrm>
          <a:off x="10499481" y="3717920"/>
          <a:ext cx="628650" cy="846137"/>
        </p:xfrm>
        <a:graphic>
          <a:graphicData uri="http://schemas.openxmlformats.org/presentationml/2006/ole">
            <mc:AlternateContent xmlns:mc="http://schemas.openxmlformats.org/markup-compatibility/2006">
              <mc:Choice xmlns:v="urn:schemas-microsoft-com:vml" Requires="v">
                <p:oleObj r:id="rId20" imgW="628560" imgH="846360" progId="">
                  <p:embed/>
                </p:oleObj>
              </mc:Choice>
              <mc:Fallback>
                <p:oleObj r:id="rId20" imgW="628560" imgH="846360" progId="">
                  <p:embed/>
                  <p:pic>
                    <p:nvPicPr>
                      <p:cNvPr id="13" name="Objekt 12">
                        <a:extLst>
                          <a:ext uri="{FF2B5EF4-FFF2-40B4-BE49-F238E27FC236}">
                            <a16:creationId xmlns:a16="http://schemas.microsoft.com/office/drawing/2014/main" id="{E5125F50-E640-D1BC-9F50-37FFEF73BD38}"/>
                          </a:ext>
                        </a:extLst>
                      </p:cNvPr>
                      <p:cNvPicPr/>
                      <p:nvPr/>
                    </p:nvPicPr>
                    <p:blipFill>
                      <a:blip r:embed="rId21"/>
                      <a:stretch>
                        <a:fillRect/>
                      </a:stretch>
                    </p:blipFill>
                    <p:spPr>
                      <a:xfrm>
                        <a:off x="10499481" y="3717920"/>
                        <a:ext cx="628650" cy="846137"/>
                      </a:xfrm>
                      <a:prstGeom prst="rect">
                        <a:avLst/>
                      </a:prstGeom>
                    </p:spPr>
                  </p:pic>
                </p:oleObj>
              </mc:Fallback>
            </mc:AlternateContent>
          </a:graphicData>
        </a:graphic>
      </p:graphicFrame>
      <p:sp>
        <p:nvSpPr>
          <p:cNvPr id="10" name="Textfeld 9">
            <a:extLst>
              <a:ext uri="{FF2B5EF4-FFF2-40B4-BE49-F238E27FC236}">
                <a16:creationId xmlns:a16="http://schemas.microsoft.com/office/drawing/2014/main" id="{8D9F4116-B35B-48DC-4908-379FC3FC9853}"/>
              </a:ext>
            </a:extLst>
          </p:cNvPr>
          <p:cNvSpPr txBox="1"/>
          <p:nvPr/>
        </p:nvSpPr>
        <p:spPr>
          <a:xfrm>
            <a:off x="10264146" y="3188717"/>
            <a:ext cx="1044965" cy="461665"/>
          </a:xfrm>
          <a:prstGeom prst="rect">
            <a:avLst/>
          </a:prstGeom>
          <a:noFill/>
          <a:ln>
            <a:noFill/>
          </a:ln>
        </p:spPr>
        <p:txBody>
          <a:bodyPr wrap="none" rtlCol="0">
            <a:spAutoFit/>
          </a:bodyPr>
          <a:lstStyle/>
          <a:p>
            <a:pPr algn="ctr"/>
            <a:r>
              <a:rPr lang="de-DE" sz="1200" dirty="0"/>
              <a:t>U. </a:t>
            </a:r>
            <a:r>
              <a:rPr lang="de-DE" sz="1200" dirty="0" err="1"/>
              <a:t>Högström</a:t>
            </a:r>
            <a:r>
              <a:rPr lang="de-DE" sz="1200" dirty="0"/>
              <a:t>. </a:t>
            </a:r>
          </a:p>
          <a:p>
            <a:pPr algn="ctr"/>
            <a:r>
              <a:rPr lang="de-DE" sz="1200" dirty="0"/>
              <a:t>*1932</a:t>
            </a:r>
            <a:endParaRPr lang="en-GB" dirty="0"/>
          </a:p>
        </p:txBody>
      </p:sp>
    </p:spTree>
    <p:extLst>
      <p:ext uri="{BB962C8B-B14F-4D97-AF65-F5344CB8AC3E}">
        <p14:creationId xmlns:p14="http://schemas.microsoft.com/office/powerpoint/2010/main" val="2452694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00200" y="486918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17420" y="486918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69791"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33900"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8439"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10447" y="486744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4357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8922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0953" y="485601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690193" y="5063490"/>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43419" y="5029200"/>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25760" y="504063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5042067" y="5063490"/>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4076" y="5051997"/>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17206" y="5063490"/>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5716" y="5051997"/>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2343" y="5050573"/>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pic>
        <p:nvPicPr>
          <p:cNvPr id="34" name="Grafik 33">
            <a:extLst>
              <a:ext uri="{FF2B5EF4-FFF2-40B4-BE49-F238E27FC236}">
                <a16:creationId xmlns:a16="http://schemas.microsoft.com/office/drawing/2014/main" id="{18FC7234-6B9A-4DD8-1B48-72931F4A2996}"/>
              </a:ext>
            </a:extLst>
          </p:cNvPr>
          <p:cNvPicPr>
            <a:picLocks noChangeAspect="1"/>
          </p:cNvPicPr>
          <p:nvPr/>
        </p:nvPicPr>
        <p:blipFill>
          <a:blip r:embed="rId3"/>
          <a:stretch>
            <a:fillRect/>
          </a:stretch>
        </p:blipFill>
        <p:spPr>
          <a:xfrm>
            <a:off x="802776" y="3468023"/>
            <a:ext cx="790595" cy="1141765"/>
          </a:xfrm>
          <a:prstGeom prst="rect">
            <a:avLst/>
          </a:prstGeom>
        </p:spPr>
      </p:pic>
      <p:cxnSp>
        <p:nvCxnSpPr>
          <p:cNvPr id="36" name="Gerade Verbindung mit Pfeil 35">
            <a:extLst>
              <a:ext uri="{FF2B5EF4-FFF2-40B4-BE49-F238E27FC236}">
                <a16:creationId xmlns:a16="http://schemas.microsoft.com/office/drawing/2014/main" id="{569E82BA-181C-F8F6-9D8E-5A27136284CB}"/>
              </a:ext>
            </a:extLst>
          </p:cNvPr>
          <p:cNvCxnSpPr/>
          <p:nvPr/>
        </p:nvCxnSpPr>
        <p:spPr>
          <a:xfrm>
            <a:off x="1253692" y="46106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70E0F07-85FF-1235-3EF3-BA2D4EC1102C}"/>
              </a:ext>
            </a:extLst>
          </p:cNvPr>
          <p:cNvCxnSpPr/>
          <p:nvPr/>
        </p:nvCxnSpPr>
        <p:spPr>
          <a:xfrm>
            <a:off x="180577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Grafik 38" descr="Ein Bild, das Mann, Person, Wand, Anzug enthält.&#10;&#10;Automatisch generierte Beschreibung">
            <a:extLst>
              <a:ext uri="{FF2B5EF4-FFF2-40B4-BE49-F238E27FC236}">
                <a16:creationId xmlns:a16="http://schemas.microsoft.com/office/drawing/2014/main" id="{87BF878C-CCAA-1D07-E6CE-4A907294BBEA}"/>
              </a:ext>
            </a:extLst>
          </p:cNvPr>
          <p:cNvPicPr>
            <a:picLocks noChangeAspect="1"/>
          </p:cNvPicPr>
          <p:nvPr/>
        </p:nvPicPr>
        <p:blipFill>
          <a:blip r:embed="rId4"/>
          <a:stretch>
            <a:fillRect/>
          </a:stretch>
        </p:blipFill>
        <p:spPr>
          <a:xfrm>
            <a:off x="1561304" y="3650382"/>
            <a:ext cx="636082" cy="848110"/>
          </a:xfrm>
          <a:prstGeom prst="rect">
            <a:avLst/>
          </a:prstGeom>
        </p:spPr>
      </p:pic>
      <p:pic>
        <p:nvPicPr>
          <p:cNvPr id="41" name="Grafik 40" descr="Ein Bild, das Text, Mann, Person, Anzug enthält.&#10;&#10;Automatisch generierte Beschreibung">
            <a:extLst>
              <a:ext uri="{FF2B5EF4-FFF2-40B4-BE49-F238E27FC236}">
                <a16:creationId xmlns:a16="http://schemas.microsoft.com/office/drawing/2014/main" id="{4D94E30F-2C90-8157-F1D0-E346370CEBA8}"/>
              </a:ext>
            </a:extLst>
          </p:cNvPr>
          <p:cNvPicPr>
            <a:picLocks noChangeAspect="1"/>
          </p:cNvPicPr>
          <p:nvPr/>
        </p:nvPicPr>
        <p:blipFill>
          <a:blip r:embed="rId5"/>
          <a:stretch>
            <a:fillRect/>
          </a:stretch>
        </p:blipFill>
        <p:spPr>
          <a:xfrm>
            <a:off x="3361641" y="3530627"/>
            <a:ext cx="652744" cy="958106"/>
          </a:xfrm>
          <a:prstGeom prst="rect">
            <a:avLst/>
          </a:prstGeom>
        </p:spPr>
      </p:pic>
      <p:pic>
        <p:nvPicPr>
          <p:cNvPr id="43" name="Grafik 42" descr="Ein Bild, das Person, Mann enthält.&#10;&#10;Automatisch generierte Beschreibung">
            <a:extLst>
              <a:ext uri="{FF2B5EF4-FFF2-40B4-BE49-F238E27FC236}">
                <a16:creationId xmlns:a16="http://schemas.microsoft.com/office/drawing/2014/main" id="{266221DA-8D13-C995-2958-C250F8098234}"/>
              </a:ext>
            </a:extLst>
          </p:cNvPr>
          <p:cNvPicPr>
            <a:picLocks noChangeAspect="1"/>
          </p:cNvPicPr>
          <p:nvPr/>
        </p:nvPicPr>
        <p:blipFill>
          <a:blip r:embed="rId6"/>
          <a:stretch>
            <a:fillRect/>
          </a:stretch>
        </p:blipFill>
        <p:spPr>
          <a:xfrm>
            <a:off x="2625062" y="3571814"/>
            <a:ext cx="651184" cy="913942"/>
          </a:xfrm>
          <a:prstGeom prst="rect">
            <a:avLst/>
          </a:prstGeom>
        </p:spPr>
      </p:pic>
      <p:sp>
        <p:nvSpPr>
          <p:cNvPr id="44" name="Textfeld 43">
            <a:extLst>
              <a:ext uri="{FF2B5EF4-FFF2-40B4-BE49-F238E27FC236}">
                <a16:creationId xmlns:a16="http://schemas.microsoft.com/office/drawing/2014/main" id="{25FFCD7F-3525-55E7-A419-472701C3C147}"/>
              </a:ext>
            </a:extLst>
          </p:cNvPr>
          <p:cNvSpPr txBox="1"/>
          <p:nvPr/>
        </p:nvSpPr>
        <p:spPr>
          <a:xfrm>
            <a:off x="2435114" y="3111970"/>
            <a:ext cx="955005" cy="738664"/>
          </a:xfrm>
          <a:prstGeom prst="rect">
            <a:avLst/>
          </a:prstGeom>
          <a:noFill/>
        </p:spPr>
        <p:txBody>
          <a:bodyPr wrap="none" rtlCol="0">
            <a:spAutoFit/>
          </a:bodyPr>
          <a:lstStyle/>
          <a:p>
            <a:r>
              <a:rPr lang="de-DE" sz="1200" dirty="0"/>
              <a:t>C.-G. </a:t>
            </a:r>
            <a:r>
              <a:rPr lang="de-DE" sz="1200" dirty="0" err="1"/>
              <a:t>Rossby</a:t>
            </a:r>
            <a:endParaRPr lang="de-DE" sz="1200" dirty="0"/>
          </a:p>
          <a:p>
            <a:r>
              <a:rPr lang="de-DE" sz="1200" dirty="0"/>
              <a:t>1898 - 1957</a:t>
            </a:r>
          </a:p>
          <a:p>
            <a:endParaRPr lang="en-GB" dirty="0"/>
          </a:p>
        </p:txBody>
      </p:sp>
      <p:sp>
        <p:nvSpPr>
          <p:cNvPr id="45" name="Textfeld 44">
            <a:extLst>
              <a:ext uri="{FF2B5EF4-FFF2-40B4-BE49-F238E27FC236}">
                <a16:creationId xmlns:a16="http://schemas.microsoft.com/office/drawing/2014/main" id="{231D2D81-AB8F-3275-B04E-4763BBCDAFEF}"/>
              </a:ext>
            </a:extLst>
          </p:cNvPr>
          <p:cNvSpPr txBox="1"/>
          <p:nvPr/>
        </p:nvSpPr>
        <p:spPr>
          <a:xfrm>
            <a:off x="3325120" y="2927123"/>
            <a:ext cx="930063" cy="923330"/>
          </a:xfrm>
          <a:prstGeom prst="rect">
            <a:avLst/>
          </a:prstGeom>
          <a:noFill/>
        </p:spPr>
        <p:txBody>
          <a:bodyPr wrap="none" rtlCol="0">
            <a:spAutoFit/>
          </a:bodyPr>
          <a:lstStyle/>
          <a:p>
            <a:pPr algn="ctr"/>
            <a:r>
              <a:rPr lang="de-DE" sz="1200" dirty="0"/>
              <a:t>H.U. </a:t>
            </a:r>
          </a:p>
          <a:p>
            <a:pPr algn="ctr"/>
            <a:r>
              <a:rPr lang="de-DE" sz="1200" dirty="0"/>
              <a:t>Sverdrup</a:t>
            </a:r>
          </a:p>
          <a:p>
            <a:pPr algn="ctr"/>
            <a:r>
              <a:rPr lang="de-DE" sz="1200" dirty="0"/>
              <a:t>1888 - 1957</a:t>
            </a:r>
          </a:p>
          <a:p>
            <a:endParaRPr lang="en-GB" dirty="0"/>
          </a:p>
        </p:txBody>
      </p:sp>
      <p:cxnSp>
        <p:nvCxnSpPr>
          <p:cNvPr id="47" name="Gerade Verbindung mit Pfeil 46">
            <a:extLst>
              <a:ext uri="{FF2B5EF4-FFF2-40B4-BE49-F238E27FC236}">
                <a16:creationId xmlns:a16="http://schemas.microsoft.com/office/drawing/2014/main" id="{D58D3E55-1358-10DB-A182-1FB2881F0AEE}"/>
              </a:ext>
            </a:extLst>
          </p:cNvPr>
          <p:cNvCxnSpPr/>
          <p:nvPr/>
        </p:nvCxnSpPr>
        <p:spPr>
          <a:xfrm>
            <a:off x="3390119"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32F9A89-08B5-E9EE-29A7-99EF9B28881C}"/>
              </a:ext>
            </a:extLst>
          </p:cNvPr>
          <p:cNvSpPr txBox="1"/>
          <p:nvPr/>
        </p:nvSpPr>
        <p:spPr>
          <a:xfrm>
            <a:off x="1456177" y="3113000"/>
            <a:ext cx="930063" cy="738664"/>
          </a:xfrm>
          <a:prstGeom prst="rect">
            <a:avLst/>
          </a:prstGeom>
          <a:noFill/>
        </p:spPr>
        <p:txBody>
          <a:bodyPr wrap="none" rtlCol="0">
            <a:spAutoFit/>
          </a:bodyPr>
          <a:lstStyle/>
          <a:p>
            <a:r>
              <a:rPr lang="de-DE" sz="1200" dirty="0"/>
              <a:t>W. Schmidt</a:t>
            </a:r>
          </a:p>
          <a:p>
            <a:r>
              <a:rPr lang="de-DE" sz="1200" dirty="0"/>
              <a:t>1883 - 1936</a:t>
            </a:r>
          </a:p>
          <a:p>
            <a:endParaRPr lang="en-GB" dirty="0"/>
          </a:p>
        </p:txBody>
      </p:sp>
      <p:graphicFrame>
        <p:nvGraphicFramePr>
          <p:cNvPr id="49" name="Objekt 48">
            <a:extLst>
              <a:ext uri="{FF2B5EF4-FFF2-40B4-BE49-F238E27FC236}">
                <a16:creationId xmlns:a16="http://schemas.microsoft.com/office/drawing/2014/main" id="{66E194D1-5BA4-E3D3-34CC-C877CED48FA9}"/>
              </a:ext>
            </a:extLst>
          </p:cNvPr>
          <p:cNvGraphicFramePr>
            <a:graphicFrameLocks noChangeAspect="1"/>
          </p:cNvGraphicFramePr>
          <p:nvPr/>
        </p:nvGraphicFramePr>
        <p:xfrm>
          <a:off x="6463522" y="3571814"/>
          <a:ext cx="732146" cy="908286"/>
        </p:xfrm>
        <a:graphic>
          <a:graphicData uri="http://schemas.openxmlformats.org/presentationml/2006/ole">
            <mc:AlternateContent xmlns:mc="http://schemas.openxmlformats.org/markup-compatibility/2006">
              <mc:Choice xmlns:v="urn:schemas-microsoft-com:vml" Requires="v">
                <p:oleObj r:id="rId7" imgW="4380840" imgH="5434920" progId="">
                  <p:embed/>
                </p:oleObj>
              </mc:Choice>
              <mc:Fallback>
                <p:oleObj r:id="rId7" imgW="4380840" imgH="5434920" progId="">
                  <p:embed/>
                  <p:pic>
                    <p:nvPicPr>
                      <p:cNvPr id="49" name="Objekt 48">
                        <a:extLst>
                          <a:ext uri="{FF2B5EF4-FFF2-40B4-BE49-F238E27FC236}">
                            <a16:creationId xmlns:a16="http://schemas.microsoft.com/office/drawing/2014/main" id="{66E194D1-5BA4-E3D3-34CC-C877CED48FA9}"/>
                          </a:ext>
                        </a:extLst>
                      </p:cNvPr>
                      <p:cNvPicPr/>
                      <p:nvPr/>
                    </p:nvPicPr>
                    <p:blipFill>
                      <a:blip r:embed="rId8"/>
                      <a:stretch>
                        <a:fillRect/>
                      </a:stretch>
                    </p:blipFill>
                    <p:spPr>
                      <a:xfrm>
                        <a:off x="6463522" y="3571814"/>
                        <a:ext cx="732146" cy="908286"/>
                      </a:xfrm>
                      <a:prstGeom prst="rect">
                        <a:avLst/>
                      </a:prstGeom>
                    </p:spPr>
                  </p:pic>
                </p:oleObj>
              </mc:Fallback>
            </mc:AlternateContent>
          </a:graphicData>
        </a:graphic>
      </p:graphicFrame>
      <p:sp>
        <p:nvSpPr>
          <p:cNvPr id="50" name="Textfeld 49">
            <a:extLst>
              <a:ext uri="{FF2B5EF4-FFF2-40B4-BE49-F238E27FC236}">
                <a16:creationId xmlns:a16="http://schemas.microsoft.com/office/drawing/2014/main" id="{D66CB449-C148-ED70-B4FB-BCDA94A197ED}"/>
              </a:ext>
            </a:extLst>
          </p:cNvPr>
          <p:cNvSpPr txBox="1"/>
          <p:nvPr/>
        </p:nvSpPr>
        <p:spPr>
          <a:xfrm>
            <a:off x="6336894" y="2941953"/>
            <a:ext cx="979307" cy="923330"/>
          </a:xfrm>
          <a:prstGeom prst="rect">
            <a:avLst/>
          </a:prstGeom>
          <a:noFill/>
        </p:spPr>
        <p:txBody>
          <a:bodyPr wrap="none" rtlCol="0">
            <a:spAutoFit/>
          </a:bodyPr>
          <a:lstStyle/>
          <a:p>
            <a:pPr algn="ctr"/>
            <a:r>
              <a:rPr lang="de-DE" sz="1200" dirty="0"/>
              <a:t>V.M. </a:t>
            </a:r>
          </a:p>
          <a:p>
            <a:pPr algn="ctr"/>
            <a:r>
              <a:rPr lang="de-DE" sz="1200" dirty="0" err="1"/>
              <a:t>Bovsheverov</a:t>
            </a:r>
            <a:endParaRPr lang="de-DE" sz="1200" dirty="0"/>
          </a:p>
          <a:p>
            <a:pPr algn="ctr"/>
            <a:r>
              <a:rPr lang="de-DE" sz="1200" dirty="0"/>
              <a:t>1905 - 1995</a:t>
            </a:r>
          </a:p>
          <a:p>
            <a:endParaRPr lang="en-GB" dirty="0"/>
          </a:p>
        </p:txBody>
      </p:sp>
      <p:cxnSp>
        <p:nvCxnSpPr>
          <p:cNvPr id="52" name="Gerade Verbindung mit Pfeil 51">
            <a:extLst>
              <a:ext uri="{FF2B5EF4-FFF2-40B4-BE49-F238E27FC236}">
                <a16:creationId xmlns:a16="http://schemas.microsoft.com/office/drawing/2014/main" id="{CFDBF7F9-3CC8-5357-70C8-267BADB8C543}"/>
              </a:ext>
            </a:extLst>
          </p:cNvPr>
          <p:cNvCxnSpPr/>
          <p:nvPr/>
        </p:nvCxnSpPr>
        <p:spPr>
          <a:xfrm>
            <a:off x="3226154"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E39BC56-B468-CBA8-2F45-BAABF9FE618C}"/>
              </a:ext>
            </a:extLst>
          </p:cNvPr>
          <p:cNvCxnSpPr/>
          <p:nvPr/>
        </p:nvCxnSpPr>
        <p:spPr>
          <a:xfrm>
            <a:off x="6810447" y="458323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fik 54" descr="Ein Bild, das Person, Mann, tragen, drinnen enthält.&#10;&#10;Automatisch generierte Beschreibung">
            <a:extLst>
              <a:ext uri="{FF2B5EF4-FFF2-40B4-BE49-F238E27FC236}">
                <a16:creationId xmlns:a16="http://schemas.microsoft.com/office/drawing/2014/main" id="{23F8949B-4EDA-4D89-1374-B5045669F6E3}"/>
              </a:ext>
            </a:extLst>
          </p:cNvPr>
          <p:cNvPicPr>
            <a:picLocks noChangeAspect="1"/>
          </p:cNvPicPr>
          <p:nvPr/>
        </p:nvPicPr>
        <p:blipFill>
          <a:blip r:embed="rId9"/>
          <a:stretch>
            <a:fillRect/>
          </a:stretch>
        </p:blipFill>
        <p:spPr>
          <a:xfrm>
            <a:off x="8378672" y="3532647"/>
            <a:ext cx="770801" cy="963502"/>
          </a:xfrm>
          <a:prstGeom prst="rect">
            <a:avLst/>
          </a:prstGeom>
        </p:spPr>
      </p:pic>
      <p:sp>
        <p:nvSpPr>
          <p:cNvPr id="56" name="Textfeld 55">
            <a:extLst>
              <a:ext uri="{FF2B5EF4-FFF2-40B4-BE49-F238E27FC236}">
                <a16:creationId xmlns:a16="http://schemas.microsoft.com/office/drawing/2014/main" id="{CA70F3CD-928C-FAE3-234D-28C478FBFD4C}"/>
              </a:ext>
            </a:extLst>
          </p:cNvPr>
          <p:cNvSpPr txBox="1"/>
          <p:nvPr/>
        </p:nvSpPr>
        <p:spPr>
          <a:xfrm>
            <a:off x="8401472" y="2950629"/>
            <a:ext cx="725199" cy="923330"/>
          </a:xfrm>
          <a:prstGeom prst="rect">
            <a:avLst/>
          </a:prstGeom>
          <a:noFill/>
        </p:spPr>
        <p:txBody>
          <a:bodyPr wrap="none" rtlCol="0">
            <a:spAutoFit/>
          </a:bodyPr>
          <a:lstStyle/>
          <a:p>
            <a:pPr algn="ctr"/>
            <a:r>
              <a:rPr lang="de-DE" sz="1200" dirty="0"/>
              <a:t>J.A.</a:t>
            </a:r>
          </a:p>
          <a:p>
            <a:pPr algn="ctr"/>
            <a:r>
              <a:rPr lang="de-DE" sz="1200" dirty="0" err="1"/>
              <a:t>Businger</a:t>
            </a:r>
            <a:endParaRPr lang="de-DE" sz="1200" dirty="0"/>
          </a:p>
          <a:p>
            <a:pPr algn="ctr"/>
            <a:r>
              <a:rPr lang="de-DE" sz="1200" dirty="0"/>
              <a:t>*1924</a:t>
            </a:r>
          </a:p>
          <a:p>
            <a:endParaRPr lang="en-GB" dirty="0"/>
          </a:p>
        </p:txBody>
      </p:sp>
      <p:graphicFrame>
        <p:nvGraphicFramePr>
          <p:cNvPr id="58" name="Objekt 57">
            <a:extLst>
              <a:ext uri="{FF2B5EF4-FFF2-40B4-BE49-F238E27FC236}">
                <a16:creationId xmlns:a16="http://schemas.microsoft.com/office/drawing/2014/main" id="{ABF091E8-5971-897A-4807-BC48D8AE2724}"/>
              </a:ext>
            </a:extLst>
          </p:cNvPr>
          <p:cNvGraphicFramePr>
            <a:graphicFrameLocks noChangeAspect="1"/>
          </p:cNvGraphicFramePr>
          <p:nvPr/>
        </p:nvGraphicFramePr>
        <p:xfrm>
          <a:off x="8478225" y="2084271"/>
          <a:ext cx="587992" cy="881988"/>
        </p:xfrm>
        <a:graphic>
          <a:graphicData uri="http://schemas.openxmlformats.org/presentationml/2006/ole">
            <mc:AlternateContent xmlns:mc="http://schemas.openxmlformats.org/markup-compatibility/2006">
              <mc:Choice xmlns:v="urn:schemas-microsoft-com:vml" Requires="v">
                <p:oleObj r:id="rId10" imgW="711000" imgH="1066320" progId="">
                  <p:embed/>
                </p:oleObj>
              </mc:Choice>
              <mc:Fallback>
                <p:oleObj r:id="rId10" imgW="711000" imgH="1066320" progId="">
                  <p:embed/>
                  <p:pic>
                    <p:nvPicPr>
                      <p:cNvPr id="58" name="Objekt 57">
                        <a:extLst>
                          <a:ext uri="{FF2B5EF4-FFF2-40B4-BE49-F238E27FC236}">
                            <a16:creationId xmlns:a16="http://schemas.microsoft.com/office/drawing/2014/main" id="{ABF091E8-5971-897A-4807-BC48D8AE2724}"/>
                          </a:ext>
                        </a:extLst>
                      </p:cNvPr>
                      <p:cNvPicPr/>
                      <p:nvPr/>
                    </p:nvPicPr>
                    <p:blipFill>
                      <a:blip r:embed="rId11"/>
                      <a:stretch>
                        <a:fillRect/>
                      </a:stretch>
                    </p:blipFill>
                    <p:spPr>
                      <a:xfrm>
                        <a:off x="8478225" y="2084271"/>
                        <a:ext cx="587992" cy="881988"/>
                      </a:xfrm>
                      <a:prstGeom prst="rect">
                        <a:avLst/>
                      </a:prstGeom>
                    </p:spPr>
                  </p:pic>
                </p:oleObj>
              </mc:Fallback>
            </mc:AlternateContent>
          </a:graphicData>
        </a:graphic>
      </p:graphicFrame>
      <p:cxnSp>
        <p:nvCxnSpPr>
          <p:cNvPr id="61" name="Gerade Verbindung mit Pfeil 60">
            <a:extLst>
              <a:ext uri="{FF2B5EF4-FFF2-40B4-BE49-F238E27FC236}">
                <a16:creationId xmlns:a16="http://schemas.microsoft.com/office/drawing/2014/main" id="{CAAC61D6-232A-A1E5-4EA2-42627C98D007}"/>
              </a:ext>
            </a:extLst>
          </p:cNvPr>
          <p:cNvCxnSpPr/>
          <p:nvPr/>
        </p:nvCxnSpPr>
        <p:spPr>
          <a:xfrm>
            <a:off x="8123358" y="455783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kt 61">
            <a:extLst>
              <a:ext uri="{FF2B5EF4-FFF2-40B4-BE49-F238E27FC236}">
                <a16:creationId xmlns:a16="http://schemas.microsoft.com/office/drawing/2014/main" id="{0174A505-5F36-1829-DE30-69C35CDE09C3}"/>
              </a:ext>
            </a:extLst>
          </p:cNvPr>
          <p:cNvGraphicFramePr>
            <a:graphicFrameLocks noChangeAspect="1"/>
          </p:cNvGraphicFramePr>
          <p:nvPr/>
        </p:nvGraphicFramePr>
        <p:xfrm>
          <a:off x="7551163" y="3582090"/>
          <a:ext cx="740672" cy="924817"/>
        </p:xfrm>
        <a:graphic>
          <a:graphicData uri="http://schemas.openxmlformats.org/presentationml/2006/ole">
            <mc:AlternateContent xmlns:mc="http://schemas.openxmlformats.org/markup-compatibility/2006">
              <mc:Choice xmlns:v="urn:schemas-microsoft-com:vml" Requires="v">
                <p:oleObj r:id="rId12" imgW="2298240" imgH="2869560" progId="">
                  <p:embed/>
                </p:oleObj>
              </mc:Choice>
              <mc:Fallback>
                <p:oleObj r:id="rId12" imgW="2298240" imgH="2869560" progId="">
                  <p:embed/>
                  <p:pic>
                    <p:nvPicPr>
                      <p:cNvPr id="62" name="Objekt 61">
                        <a:extLst>
                          <a:ext uri="{FF2B5EF4-FFF2-40B4-BE49-F238E27FC236}">
                            <a16:creationId xmlns:a16="http://schemas.microsoft.com/office/drawing/2014/main" id="{0174A505-5F36-1829-DE30-69C35CDE09C3}"/>
                          </a:ext>
                        </a:extLst>
                      </p:cNvPr>
                      <p:cNvPicPr/>
                      <p:nvPr/>
                    </p:nvPicPr>
                    <p:blipFill>
                      <a:blip r:embed="rId13"/>
                      <a:stretch>
                        <a:fillRect/>
                      </a:stretch>
                    </p:blipFill>
                    <p:spPr>
                      <a:xfrm>
                        <a:off x="7551163" y="3582090"/>
                        <a:ext cx="740672" cy="924817"/>
                      </a:xfrm>
                      <a:prstGeom prst="rect">
                        <a:avLst/>
                      </a:prstGeom>
                    </p:spPr>
                  </p:pic>
                </p:oleObj>
              </mc:Fallback>
            </mc:AlternateContent>
          </a:graphicData>
        </a:graphic>
      </p:graphicFrame>
      <p:sp>
        <p:nvSpPr>
          <p:cNvPr id="64" name="Textfeld 63">
            <a:extLst>
              <a:ext uri="{FF2B5EF4-FFF2-40B4-BE49-F238E27FC236}">
                <a16:creationId xmlns:a16="http://schemas.microsoft.com/office/drawing/2014/main" id="{D64BB2F2-192F-CE8B-F191-1692211D01CD}"/>
              </a:ext>
            </a:extLst>
          </p:cNvPr>
          <p:cNvSpPr txBox="1"/>
          <p:nvPr/>
        </p:nvSpPr>
        <p:spPr>
          <a:xfrm>
            <a:off x="7422953" y="2941953"/>
            <a:ext cx="930063" cy="923330"/>
          </a:xfrm>
          <a:prstGeom prst="rect">
            <a:avLst/>
          </a:prstGeom>
          <a:noFill/>
        </p:spPr>
        <p:txBody>
          <a:bodyPr wrap="none" rtlCol="0">
            <a:spAutoFit/>
          </a:bodyPr>
          <a:lstStyle/>
          <a:p>
            <a:pPr algn="ctr"/>
            <a:r>
              <a:rPr lang="de-DE" sz="1200" dirty="0"/>
              <a:t>S.S. </a:t>
            </a:r>
          </a:p>
          <a:p>
            <a:pPr algn="ctr"/>
            <a:r>
              <a:rPr lang="de-DE" sz="1200" dirty="0" err="1"/>
              <a:t>Zilitinkevich</a:t>
            </a:r>
            <a:endParaRPr lang="de-DE" sz="1200" dirty="0"/>
          </a:p>
          <a:p>
            <a:pPr algn="ctr"/>
            <a:r>
              <a:rPr lang="de-DE" sz="1200" dirty="0"/>
              <a:t>1936 - 1921</a:t>
            </a:r>
          </a:p>
          <a:p>
            <a:endParaRPr lang="en-GB" dirty="0"/>
          </a:p>
        </p:txBody>
      </p:sp>
      <p:cxnSp>
        <p:nvCxnSpPr>
          <p:cNvPr id="66" name="Gerade Verbindung mit Pfeil 65">
            <a:extLst>
              <a:ext uri="{FF2B5EF4-FFF2-40B4-BE49-F238E27FC236}">
                <a16:creationId xmlns:a16="http://schemas.microsoft.com/office/drawing/2014/main" id="{7422A490-6FDD-DE97-7282-F80F36E4822C}"/>
              </a:ext>
            </a:extLst>
          </p:cNvPr>
          <p:cNvCxnSpPr>
            <a:cxnSpLocks/>
          </p:cNvCxnSpPr>
          <p:nvPr/>
        </p:nvCxnSpPr>
        <p:spPr>
          <a:xfrm flipH="1">
            <a:off x="8310354" y="4558007"/>
            <a:ext cx="259595" cy="19753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EF35FF37-1B09-C72B-F04E-253BB851AC63}"/>
              </a:ext>
            </a:extLst>
          </p:cNvPr>
          <p:cNvSpPr txBox="1"/>
          <p:nvPr/>
        </p:nvSpPr>
        <p:spPr>
          <a:xfrm>
            <a:off x="6875510" y="1640922"/>
            <a:ext cx="930063" cy="738664"/>
          </a:xfrm>
          <a:prstGeom prst="rect">
            <a:avLst/>
          </a:prstGeom>
          <a:noFill/>
        </p:spPr>
        <p:txBody>
          <a:bodyPr wrap="none" rtlCol="0">
            <a:spAutoFit/>
          </a:bodyPr>
          <a:lstStyle/>
          <a:p>
            <a:pPr algn="ctr"/>
            <a:r>
              <a:rPr lang="de-DE" sz="1200" dirty="0"/>
              <a:t>J.C. </a:t>
            </a:r>
            <a:r>
              <a:rPr lang="de-DE" sz="1200" dirty="0" err="1"/>
              <a:t>Kaimal</a:t>
            </a:r>
            <a:r>
              <a:rPr lang="de-DE" sz="1200" dirty="0"/>
              <a:t> </a:t>
            </a:r>
          </a:p>
          <a:p>
            <a:pPr algn="ctr"/>
            <a:r>
              <a:rPr lang="de-DE" sz="1200" dirty="0"/>
              <a:t>1930 - 1921</a:t>
            </a:r>
          </a:p>
          <a:p>
            <a:endParaRPr lang="en-GB" dirty="0"/>
          </a:p>
        </p:txBody>
      </p:sp>
      <p:cxnSp>
        <p:nvCxnSpPr>
          <p:cNvPr id="75" name="Gerade Verbindung mit Pfeil 74">
            <a:extLst>
              <a:ext uri="{FF2B5EF4-FFF2-40B4-BE49-F238E27FC236}">
                <a16:creationId xmlns:a16="http://schemas.microsoft.com/office/drawing/2014/main" id="{50648A60-641D-A4CD-BD8A-440EEE63FC93}"/>
              </a:ext>
            </a:extLst>
          </p:cNvPr>
          <p:cNvCxnSpPr/>
          <p:nvPr/>
        </p:nvCxnSpPr>
        <p:spPr>
          <a:xfrm>
            <a:off x="10936200" y="466499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kt 75">
            <a:extLst>
              <a:ext uri="{FF2B5EF4-FFF2-40B4-BE49-F238E27FC236}">
                <a16:creationId xmlns:a16="http://schemas.microsoft.com/office/drawing/2014/main" id="{F75EF3AC-E56D-EC4D-F388-E77CF7DF58C8}"/>
              </a:ext>
            </a:extLst>
          </p:cNvPr>
          <p:cNvGraphicFramePr>
            <a:graphicFrameLocks noChangeAspect="1"/>
          </p:cNvGraphicFramePr>
          <p:nvPr/>
        </p:nvGraphicFramePr>
        <p:xfrm>
          <a:off x="7014245" y="2127983"/>
          <a:ext cx="622300" cy="844550"/>
        </p:xfrm>
        <a:graphic>
          <a:graphicData uri="http://schemas.openxmlformats.org/presentationml/2006/ole">
            <mc:AlternateContent xmlns:mc="http://schemas.openxmlformats.org/markup-compatibility/2006">
              <mc:Choice xmlns:v="urn:schemas-microsoft-com:vml" Requires="v">
                <p:oleObj r:id="rId14" imgW="1244160" imgH="1688760" progId="">
                  <p:embed/>
                </p:oleObj>
              </mc:Choice>
              <mc:Fallback>
                <p:oleObj r:id="rId14" imgW="1244160" imgH="1688760" progId="">
                  <p:embed/>
                  <p:pic>
                    <p:nvPicPr>
                      <p:cNvPr id="76" name="Objekt 75">
                        <a:extLst>
                          <a:ext uri="{FF2B5EF4-FFF2-40B4-BE49-F238E27FC236}">
                            <a16:creationId xmlns:a16="http://schemas.microsoft.com/office/drawing/2014/main" id="{F75EF3AC-E56D-EC4D-F388-E77CF7DF58C8}"/>
                          </a:ext>
                        </a:extLst>
                      </p:cNvPr>
                      <p:cNvPicPr/>
                      <p:nvPr/>
                    </p:nvPicPr>
                    <p:blipFill>
                      <a:blip r:embed="rId15"/>
                      <a:stretch>
                        <a:fillRect/>
                      </a:stretch>
                    </p:blipFill>
                    <p:spPr>
                      <a:xfrm>
                        <a:off x="7014245" y="2127983"/>
                        <a:ext cx="622300" cy="844550"/>
                      </a:xfrm>
                      <a:prstGeom prst="rect">
                        <a:avLst/>
                      </a:prstGeom>
                    </p:spPr>
                  </p:pic>
                </p:oleObj>
              </mc:Fallback>
            </mc:AlternateContent>
          </a:graphicData>
        </a:graphic>
      </p:graphicFrame>
      <p:cxnSp>
        <p:nvCxnSpPr>
          <p:cNvPr id="77" name="Gerade Verbindung mit Pfeil 76">
            <a:extLst>
              <a:ext uri="{FF2B5EF4-FFF2-40B4-BE49-F238E27FC236}">
                <a16:creationId xmlns:a16="http://schemas.microsoft.com/office/drawing/2014/main" id="{B40924C2-DB00-44FB-35A9-1E1629CA04C7}"/>
              </a:ext>
            </a:extLst>
          </p:cNvPr>
          <p:cNvCxnSpPr>
            <a:cxnSpLocks/>
          </p:cNvCxnSpPr>
          <p:nvPr/>
        </p:nvCxnSpPr>
        <p:spPr>
          <a:xfrm>
            <a:off x="7302420" y="3027328"/>
            <a:ext cx="21980" cy="1715236"/>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fik 79" descr="Ein Bild, das Text, Mann, Person, Schlips enthält.&#10;&#10;Automatisch generierte Beschreibung">
            <a:extLst>
              <a:ext uri="{FF2B5EF4-FFF2-40B4-BE49-F238E27FC236}">
                <a16:creationId xmlns:a16="http://schemas.microsoft.com/office/drawing/2014/main" id="{33BCEF96-C428-F1A3-9AB0-C66A285FBABE}"/>
              </a:ext>
            </a:extLst>
          </p:cNvPr>
          <p:cNvPicPr>
            <a:picLocks noChangeAspect="1"/>
          </p:cNvPicPr>
          <p:nvPr/>
        </p:nvPicPr>
        <p:blipFill>
          <a:blip r:embed="rId16"/>
          <a:stretch>
            <a:fillRect/>
          </a:stretch>
        </p:blipFill>
        <p:spPr>
          <a:xfrm>
            <a:off x="4169375" y="3562954"/>
            <a:ext cx="605708" cy="931661"/>
          </a:xfrm>
          <a:prstGeom prst="rect">
            <a:avLst/>
          </a:prstGeom>
        </p:spPr>
      </p:pic>
      <p:pic>
        <p:nvPicPr>
          <p:cNvPr id="81" name="Grafik 80" descr="Ein Bild, das Text, Mann, Person, Schlips enthält.&#10;&#10;Automatisch generierte Beschreibung">
            <a:extLst>
              <a:ext uri="{FF2B5EF4-FFF2-40B4-BE49-F238E27FC236}">
                <a16:creationId xmlns:a16="http://schemas.microsoft.com/office/drawing/2014/main" id="{F7C03D73-84E3-B983-FC02-D98D03E858CF}"/>
              </a:ext>
            </a:extLst>
          </p:cNvPr>
          <p:cNvPicPr>
            <a:picLocks noChangeAspect="1"/>
          </p:cNvPicPr>
          <p:nvPr/>
        </p:nvPicPr>
        <p:blipFill>
          <a:blip r:embed="rId16"/>
          <a:stretch>
            <a:fillRect/>
          </a:stretch>
        </p:blipFill>
        <p:spPr>
          <a:xfrm>
            <a:off x="5582740" y="3557072"/>
            <a:ext cx="605708" cy="931661"/>
          </a:xfrm>
          <a:prstGeom prst="rect">
            <a:avLst/>
          </a:prstGeom>
        </p:spPr>
      </p:pic>
      <p:pic>
        <p:nvPicPr>
          <p:cNvPr id="83" name="Grafik 82" descr="Ein Bild, das Text, Schlips, Mann, tragen enthält.&#10;&#10;Automatisch generierte Beschreibung">
            <a:extLst>
              <a:ext uri="{FF2B5EF4-FFF2-40B4-BE49-F238E27FC236}">
                <a16:creationId xmlns:a16="http://schemas.microsoft.com/office/drawing/2014/main" id="{9F3C432D-F5E6-25C1-A8DF-12C4411319B6}"/>
              </a:ext>
            </a:extLst>
          </p:cNvPr>
          <p:cNvPicPr>
            <a:picLocks noChangeAspect="1"/>
          </p:cNvPicPr>
          <p:nvPr/>
        </p:nvPicPr>
        <p:blipFill>
          <a:blip r:embed="rId17"/>
          <a:stretch>
            <a:fillRect/>
          </a:stretch>
        </p:blipFill>
        <p:spPr>
          <a:xfrm>
            <a:off x="5563891" y="2100851"/>
            <a:ext cx="631215" cy="876302"/>
          </a:xfrm>
          <a:prstGeom prst="rect">
            <a:avLst/>
          </a:prstGeom>
        </p:spPr>
      </p:pic>
      <p:pic>
        <p:nvPicPr>
          <p:cNvPr id="84" name="Grafik 83" descr="Ein Bild, das Person, Mann, Anzug, alt enthält.&#10;&#10;Automatisch generierte Beschreibung">
            <a:extLst>
              <a:ext uri="{FF2B5EF4-FFF2-40B4-BE49-F238E27FC236}">
                <a16:creationId xmlns:a16="http://schemas.microsoft.com/office/drawing/2014/main" id="{BDEA9D22-9B81-CA92-C402-4CF4AB90523F}"/>
              </a:ext>
            </a:extLst>
          </p:cNvPr>
          <p:cNvPicPr>
            <a:picLocks noChangeAspect="1"/>
          </p:cNvPicPr>
          <p:nvPr/>
        </p:nvPicPr>
        <p:blipFill>
          <a:blip r:embed="rId18"/>
          <a:stretch>
            <a:fillRect/>
          </a:stretch>
        </p:blipFill>
        <p:spPr>
          <a:xfrm>
            <a:off x="4832125" y="3561632"/>
            <a:ext cx="606841" cy="924124"/>
          </a:xfrm>
          <a:prstGeom prst="rect">
            <a:avLst/>
          </a:prstGeom>
        </p:spPr>
      </p:pic>
      <p:cxnSp>
        <p:nvCxnSpPr>
          <p:cNvPr id="86" name="Gerade Verbindung mit Pfeil 85">
            <a:extLst>
              <a:ext uri="{FF2B5EF4-FFF2-40B4-BE49-F238E27FC236}">
                <a16:creationId xmlns:a16="http://schemas.microsoft.com/office/drawing/2014/main" id="{491FE6F2-5162-0C10-D378-5870CB722A2A}"/>
              </a:ext>
            </a:extLst>
          </p:cNvPr>
          <p:cNvCxnSpPr/>
          <p:nvPr/>
        </p:nvCxnSpPr>
        <p:spPr>
          <a:xfrm>
            <a:off x="594498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2C582B0A-03DD-1AA9-4621-FC21DA40E1DE}"/>
              </a:ext>
            </a:extLst>
          </p:cNvPr>
          <p:cNvSpPr txBox="1"/>
          <p:nvPr/>
        </p:nvSpPr>
        <p:spPr>
          <a:xfrm>
            <a:off x="5445949" y="2933534"/>
            <a:ext cx="930063" cy="923330"/>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1918 - 1989</a:t>
            </a:r>
          </a:p>
          <a:p>
            <a:endParaRPr lang="en-GB" dirty="0"/>
          </a:p>
        </p:txBody>
      </p:sp>
      <p:sp>
        <p:nvSpPr>
          <p:cNvPr id="88" name="Textfeld 87">
            <a:extLst>
              <a:ext uri="{FF2B5EF4-FFF2-40B4-BE49-F238E27FC236}">
                <a16:creationId xmlns:a16="http://schemas.microsoft.com/office/drawing/2014/main" id="{AE5CF8DF-E117-536E-5403-E4820941474D}"/>
              </a:ext>
            </a:extLst>
          </p:cNvPr>
          <p:cNvSpPr txBox="1"/>
          <p:nvPr/>
        </p:nvSpPr>
        <p:spPr>
          <a:xfrm>
            <a:off x="4147685" y="2749618"/>
            <a:ext cx="748218" cy="1107996"/>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a:t>
            </a:r>
          </a:p>
          <a:p>
            <a:pPr algn="ctr"/>
            <a:r>
              <a:rPr lang="de-DE" sz="1200" dirty="0"/>
              <a:t>1989</a:t>
            </a:r>
          </a:p>
          <a:p>
            <a:endParaRPr lang="en-GB" dirty="0"/>
          </a:p>
        </p:txBody>
      </p:sp>
      <p:sp>
        <p:nvSpPr>
          <p:cNvPr id="89" name="Textfeld 88">
            <a:extLst>
              <a:ext uri="{FF2B5EF4-FFF2-40B4-BE49-F238E27FC236}">
                <a16:creationId xmlns:a16="http://schemas.microsoft.com/office/drawing/2014/main" id="{BB373F4E-5505-D068-7536-37991DC12411}"/>
              </a:ext>
            </a:extLst>
          </p:cNvPr>
          <p:cNvSpPr txBox="1"/>
          <p:nvPr/>
        </p:nvSpPr>
        <p:spPr>
          <a:xfrm>
            <a:off x="4818943" y="2936583"/>
            <a:ext cx="711990" cy="923330"/>
          </a:xfrm>
          <a:prstGeom prst="rect">
            <a:avLst/>
          </a:prstGeom>
          <a:noFill/>
        </p:spPr>
        <p:txBody>
          <a:bodyPr wrap="none" rtlCol="0">
            <a:spAutoFit/>
          </a:bodyPr>
          <a:lstStyle/>
          <a:p>
            <a:pPr algn="ctr"/>
            <a:r>
              <a:rPr lang="de-DE" sz="1200" dirty="0" err="1"/>
              <a:t>H.Lettau</a:t>
            </a:r>
            <a:endParaRPr lang="de-DE" sz="1200" dirty="0"/>
          </a:p>
          <a:p>
            <a:pPr algn="ctr"/>
            <a:r>
              <a:rPr lang="de-DE" sz="1200" dirty="0"/>
              <a:t>1909 – </a:t>
            </a:r>
          </a:p>
          <a:p>
            <a:pPr algn="ctr"/>
            <a:r>
              <a:rPr lang="de-DE" sz="1200" dirty="0"/>
              <a:t>2005</a:t>
            </a:r>
          </a:p>
          <a:p>
            <a:endParaRPr lang="en-GB" dirty="0"/>
          </a:p>
        </p:txBody>
      </p:sp>
      <p:sp>
        <p:nvSpPr>
          <p:cNvPr id="90" name="Textfeld 89">
            <a:extLst>
              <a:ext uri="{FF2B5EF4-FFF2-40B4-BE49-F238E27FC236}">
                <a16:creationId xmlns:a16="http://schemas.microsoft.com/office/drawing/2014/main" id="{B6BD19BB-3CB4-8DC6-F7B3-5B3FD8E8941E}"/>
              </a:ext>
            </a:extLst>
          </p:cNvPr>
          <p:cNvSpPr txBox="1"/>
          <p:nvPr/>
        </p:nvSpPr>
        <p:spPr>
          <a:xfrm>
            <a:off x="5414562" y="1630005"/>
            <a:ext cx="930063" cy="738664"/>
          </a:xfrm>
          <a:prstGeom prst="rect">
            <a:avLst/>
          </a:prstGeom>
          <a:noFill/>
        </p:spPr>
        <p:txBody>
          <a:bodyPr wrap="none" rtlCol="0">
            <a:spAutoFit/>
          </a:bodyPr>
          <a:lstStyle/>
          <a:p>
            <a:pPr algn="ctr"/>
            <a:r>
              <a:rPr lang="de-DE" sz="1200" dirty="0"/>
              <a:t>A.S. </a:t>
            </a:r>
            <a:r>
              <a:rPr lang="de-DE" sz="1200" dirty="0" err="1"/>
              <a:t>Monin</a:t>
            </a:r>
            <a:endParaRPr lang="de-DE" sz="1200" dirty="0"/>
          </a:p>
          <a:p>
            <a:pPr algn="ctr"/>
            <a:r>
              <a:rPr lang="de-DE" sz="1200" dirty="0"/>
              <a:t>1921 - 2007</a:t>
            </a:r>
          </a:p>
          <a:p>
            <a:endParaRPr lang="en-GB" dirty="0"/>
          </a:p>
        </p:txBody>
      </p:sp>
      <p:cxnSp>
        <p:nvCxnSpPr>
          <p:cNvPr id="93" name="Gerade Verbindung mit Pfeil 92">
            <a:extLst>
              <a:ext uri="{FF2B5EF4-FFF2-40B4-BE49-F238E27FC236}">
                <a16:creationId xmlns:a16="http://schemas.microsoft.com/office/drawing/2014/main" id="{E09A1EA8-DE5A-B620-94B1-F3B56CDD0FDA}"/>
              </a:ext>
            </a:extLst>
          </p:cNvPr>
          <p:cNvCxnSpPr/>
          <p:nvPr/>
        </p:nvCxnSpPr>
        <p:spPr>
          <a:xfrm>
            <a:off x="5192472" y="458329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D977A544-E722-E0E1-40DD-DF2CD854BFF4}"/>
              </a:ext>
            </a:extLst>
          </p:cNvPr>
          <p:cNvSpPr txBox="1"/>
          <p:nvPr/>
        </p:nvSpPr>
        <p:spPr>
          <a:xfrm>
            <a:off x="1416630" y="5483140"/>
            <a:ext cx="1170192" cy="923330"/>
          </a:xfrm>
          <a:prstGeom prst="rect">
            <a:avLst/>
          </a:prstGeom>
          <a:noFill/>
        </p:spPr>
        <p:txBody>
          <a:bodyPr wrap="none" rtlCol="0">
            <a:spAutoFit/>
          </a:bodyPr>
          <a:lstStyle/>
          <a:p>
            <a:pPr algn="ctr"/>
            <a:r>
              <a:rPr lang="en-US" dirty="0"/>
              <a:t>Exchange</a:t>
            </a:r>
          </a:p>
          <a:p>
            <a:pPr algn="ctr"/>
            <a:r>
              <a:rPr lang="en-US" dirty="0"/>
              <a:t>coefficient</a:t>
            </a:r>
          </a:p>
          <a:p>
            <a:endParaRPr lang="en-GB" dirty="0"/>
          </a:p>
        </p:txBody>
      </p:sp>
      <p:sp>
        <p:nvSpPr>
          <p:cNvPr id="98" name="Textfeld 97">
            <a:extLst>
              <a:ext uri="{FF2B5EF4-FFF2-40B4-BE49-F238E27FC236}">
                <a16:creationId xmlns:a16="http://schemas.microsoft.com/office/drawing/2014/main" id="{37F8B90A-54F1-592E-F0F0-DD903D66D8FF}"/>
              </a:ext>
            </a:extLst>
          </p:cNvPr>
          <p:cNvSpPr txBox="1"/>
          <p:nvPr/>
        </p:nvSpPr>
        <p:spPr>
          <a:xfrm>
            <a:off x="2735367" y="5485525"/>
            <a:ext cx="1198533" cy="923330"/>
          </a:xfrm>
          <a:prstGeom prst="rect">
            <a:avLst/>
          </a:prstGeom>
          <a:noFill/>
        </p:spPr>
        <p:txBody>
          <a:bodyPr wrap="none" rtlCol="0">
            <a:spAutoFit/>
          </a:bodyPr>
          <a:lstStyle/>
          <a:p>
            <a:pPr algn="ctr"/>
            <a:r>
              <a:rPr lang="en-US" dirty="0"/>
              <a:t>Flux </a:t>
            </a:r>
          </a:p>
          <a:p>
            <a:pPr algn="ctr"/>
            <a:r>
              <a:rPr lang="en-US" dirty="0"/>
              <a:t>calculation</a:t>
            </a:r>
          </a:p>
          <a:p>
            <a:endParaRPr lang="en-GB" dirty="0"/>
          </a:p>
        </p:txBody>
      </p:sp>
      <p:sp>
        <p:nvSpPr>
          <p:cNvPr id="99" name="Textfeld 98">
            <a:extLst>
              <a:ext uri="{FF2B5EF4-FFF2-40B4-BE49-F238E27FC236}">
                <a16:creationId xmlns:a16="http://schemas.microsoft.com/office/drawing/2014/main" id="{BB0129CA-719A-B1C4-62F4-F3B65BC06F43}"/>
              </a:ext>
            </a:extLst>
          </p:cNvPr>
          <p:cNvSpPr txBox="1"/>
          <p:nvPr/>
        </p:nvSpPr>
        <p:spPr>
          <a:xfrm>
            <a:off x="4205107" y="5124578"/>
            <a:ext cx="1036117" cy="923330"/>
          </a:xfrm>
          <a:prstGeom prst="rect">
            <a:avLst/>
          </a:prstGeom>
          <a:noFill/>
        </p:spPr>
        <p:txBody>
          <a:bodyPr wrap="none" rtlCol="0">
            <a:spAutoFit/>
          </a:bodyPr>
          <a:lstStyle/>
          <a:p>
            <a:pPr algn="ctr"/>
            <a:r>
              <a:rPr lang="en-US" dirty="0" err="1"/>
              <a:t>Obukhov</a:t>
            </a:r>
            <a:endParaRPr lang="en-US" dirty="0"/>
          </a:p>
          <a:p>
            <a:pPr algn="ctr"/>
            <a:r>
              <a:rPr lang="en-US" dirty="0"/>
              <a:t>Length</a:t>
            </a:r>
          </a:p>
          <a:p>
            <a:endParaRPr lang="en-GB" dirty="0"/>
          </a:p>
        </p:txBody>
      </p:sp>
      <p:sp>
        <p:nvSpPr>
          <p:cNvPr id="100" name="Textfeld 99">
            <a:extLst>
              <a:ext uri="{FF2B5EF4-FFF2-40B4-BE49-F238E27FC236}">
                <a16:creationId xmlns:a16="http://schemas.microsoft.com/office/drawing/2014/main" id="{ED832E91-2384-9E6A-4379-CE63E2E1AA52}"/>
              </a:ext>
            </a:extLst>
          </p:cNvPr>
          <p:cNvSpPr txBox="1"/>
          <p:nvPr/>
        </p:nvSpPr>
        <p:spPr>
          <a:xfrm>
            <a:off x="4066351" y="5965218"/>
            <a:ext cx="1976760" cy="923330"/>
          </a:xfrm>
          <a:prstGeom prst="rect">
            <a:avLst/>
          </a:prstGeom>
          <a:noFill/>
        </p:spPr>
        <p:txBody>
          <a:bodyPr wrap="none" rtlCol="0">
            <a:spAutoFit/>
          </a:bodyPr>
          <a:lstStyle/>
          <a:p>
            <a:pPr algn="ctr"/>
            <a:r>
              <a:rPr lang="en-US" dirty="0" err="1"/>
              <a:t>Obukhov-Lettau</a:t>
            </a:r>
            <a:endParaRPr lang="en-US" dirty="0"/>
          </a:p>
          <a:p>
            <a:pPr algn="ctr"/>
            <a:r>
              <a:rPr lang="en-US" dirty="0"/>
              <a:t>Stability parameter</a:t>
            </a:r>
          </a:p>
          <a:p>
            <a:endParaRPr lang="en-GB" dirty="0"/>
          </a:p>
        </p:txBody>
      </p:sp>
      <p:sp>
        <p:nvSpPr>
          <p:cNvPr id="101" name="Textfeld 100">
            <a:extLst>
              <a:ext uri="{FF2B5EF4-FFF2-40B4-BE49-F238E27FC236}">
                <a16:creationId xmlns:a16="http://schemas.microsoft.com/office/drawing/2014/main" id="{CFCB740E-67CB-623E-7A29-496A416C5A5B}"/>
              </a:ext>
            </a:extLst>
          </p:cNvPr>
          <p:cNvSpPr txBox="1"/>
          <p:nvPr/>
        </p:nvSpPr>
        <p:spPr>
          <a:xfrm>
            <a:off x="5413429" y="5442465"/>
            <a:ext cx="1063112" cy="923330"/>
          </a:xfrm>
          <a:prstGeom prst="rect">
            <a:avLst/>
          </a:prstGeom>
          <a:noFill/>
        </p:spPr>
        <p:txBody>
          <a:bodyPr wrap="none" rtlCol="0">
            <a:spAutoFit/>
          </a:bodyPr>
          <a:lstStyle/>
          <a:p>
            <a:pPr algn="ctr"/>
            <a:r>
              <a:rPr lang="en-US" dirty="0"/>
              <a:t>Similarity</a:t>
            </a:r>
          </a:p>
          <a:p>
            <a:pPr algn="ctr"/>
            <a:r>
              <a:rPr lang="en-US" dirty="0"/>
              <a:t>Theory</a:t>
            </a:r>
          </a:p>
          <a:p>
            <a:endParaRPr lang="en-GB" dirty="0"/>
          </a:p>
        </p:txBody>
      </p:sp>
      <p:sp>
        <p:nvSpPr>
          <p:cNvPr id="102" name="Textfeld 101">
            <a:extLst>
              <a:ext uri="{FF2B5EF4-FFF2-40B4-BE49-F238E27FC236}">
                <a16:creationId xmlns:a16="http://schemas.microsoft.com/office/drawing/2014/main" id="{3FF9FFBE-8449-7379-3E2D-99693C8D131C}"/>
              </a:ext>
            </a:extLst>
          </p:cNvPr>
          <p:cNvSpPr txBox="1"/>
          <p:nvPr/>
        </p:nvSpPr>
        <p:spPr>
          <a:xfrm>
            <a:off x="6343417" y="5447063"/>
            <a:ext cx="1407245" cy="923330"/>
          </a:xfrm>
          <a:prstGeom prst="rect">
            <a:avLst/>
          </a:prstGeom>
          <a:noFill/>
        </p:spPr>
        <p:txBody>
          <a:bodyPr wrap="none" rtlCol="0">
            <a:spAutoFit/>
          </a:bodyPr>
          <a:lstStyle/>
          <a:p>
            <a:pPr algn="ctr"/>
            <a:r>
              <a:rPr lang="en-US" dirty="0"/>
              <a:t>Sonic</a:t>
            </a:r>
          </a:p>
          <a:p>
            <a:pPr algn="ctr"/>
            <a:r>
              <a:rPr lang="en-US" dirty="0"/>
              <a:t>anemometer</a:t>
            </a:r>
          </a:p>
          <a:p>
            <a:endParaRPr lang="en-GB" dirty="0"/>
          </a:p>
        </p:txBody>
      </p:sp>
      <p:sp>
        <p:nvSpPr>
          <p:cNvPr id="103" name="Textfeld 102">
            <a:extLst>
              <a:ext uri="{FF2B5EF4-FFF2-40B4-BE49-F238E27FC236}">
                <a16:creationId xmlns:a16="http://schemas.microsoft.com/office/drawing/2014/main" id="{2CE465EC-3A13-61F4-7BE1-B3B38A93B6F8}"/>
              </a:ext>
            </a:extLst>
          </p:cNvPr>
          <p:cNvSpPr txBox="1"/>
          <p:nvPr/>
        </p:nvSpPr>
        <p:spPr>
          <a:xfrm>
            <a:off x="7949042" y="5427665"/>
            <a:ext cx="1058367" cy="923330"/>
          </a:xfrm>
          <a:prstGeom prst="rect">
            <a:avLst/>
          </a:prstGeom>
          <a:noFill/>
        </p:spPr>
        <p:txBody>
          <a:bodyPr wrap="none" rtlCol="0">
            <a:spAutoFit/>
          </a:bodyPr>
          <a:lstStyle/>
          <a:p>
            <a:pPr algn="ctr"/>
            <a:r>
              <a:rPr lang="en-US" dirty="0"/>
              <a:t>Universal</a:t>
            </a:r>
          </a:p>
          <a:p>
            <a:pPr algn="ctr"/>
            <a:r>
              <a:rPr lang="en-US" dirty="0"/>
              <a:t>function</a:t>
            </a:r>
          </a:p>
          <a:p>
            <a:endParaRPr lang="en-GB" dirty="0"/>
          </a:p>
        </p:txBody>
      </p:sp>
      <p:sp>
        <p:nvSpPr>
          <p:cNvPr id="104" name="Textfeld 103">
            <a:extLst>
              <a:ext uri="{FF2B5EF4-FFF2-40B4-BE49-F238E27FC236}">
                <a16:creationId xmlns:a16="http://schemas.microsoft.com/office/drawing/2014/main" id="{7430AA9E-758C-59CF-B38A-5D4B4AB8866E}"/>
              </a:ext>
            </a:extLst>
          </p:cNvPr>
          <p:cNvSpPr txBox="1"/>
          <p:nvPr/>
        </p:nvSpPr>
        <p:spPr>
          <a:xfrm>
            <a:off x="9675487" y="5427665"/>
            <a:ext cx="2370457" cy="923330"/>
          </a:xfrm>
          <a:prstGeom prst="rect">
            <a:avLst/>
          </a:prstGeom>
          <a:noFill/>
        </p:spPr>
        <p:txBody>
          <a:bodyPr wrap="none" rtlCol="0">
            <a:spAutoFit/>
          </a:bodyPr>
          <a:lstStyle/>
          <a:p>
            <a:pPr algn="ctr"/>
            <a:r>
              <a:rPr lang="en-US" dirty="0"/>
              <a:t>Corrected </a:t>
            </a:r>
          </a:p>
          <a:p>
            <a:pPr algn="ctr"/>
            <a:r>
              <a:rPr lang="en-US" dirty="0"/>
              <a:t>universal function</a:t>
            </a:r>
          </a:p>
          <a:p>
            <a:endParaRPr lang="en-GB" dirty="0"/>
          </a:p>
        </p:txBody>
      </p:sp>
      <p:sp>
        <p:nvSpPr>
          <p:cNvPr id="105" name="Textfeld 104">
            <a:extLst>
              <a:ext uri="{FF2B5EF4-FFF2-40B4-BE49-F238E27FC236}">
                <a16:creationId xmlns:a16="http://schemas.microsoft.com/office/drawing/2014/main" id="{E5E1CA1D-DB6F-EC25-5E5D-60A01508F40E}"/>
              </a:ext>
            </a:extLst>
          </p:cNvPr>
          <p:cNvSpPr txBox="1"/>
          <p:nvPr/>
        </p:nvSpPr>
        <p:spPr>
          <a:xfrm>
            <a:off x="1000199" y="2029691"/>
            <a:ext cx="3278303" cy="523220"/>
          </a:xfrm>
          <a:prstGeom prst="rect">
            <a:avLst/>
          </a:prstGeom>
          <a:noFill/>
        </p:spPr>
        <p:txBody>
          <a:bodyPr wrap="square">
            <a:spAutoFit/>
          </a:bodyPr>
          <a:lstStyle/>
          <a:p>
            <a:r>
              <a:rPr lang="de-DE" sz="2800" b="1" dirty="0"/>
              <a:t>S</a:t>
            </a:r>
            <a:r>
              <a:rPr lang="en-GB" sz="2800" b="1" dirty="0" err="1"/>
              <a:t>urface</a:t>
            </a:r>
            <a:r>
              <a:rPr lang="en-GB" sz="2800" b="1" dirty="0"/>
              <a:t> Layer Fluxes</a:t>
            </a:r>
          </a:p>
        </p:txBody>
      </p:sp>
      <p:cxnSp>
        <p:nvCxnSpPr>
          <p:cNvPr id="2" name="Gerade Verbindung mit Pfeil 1">
            <a:extLst>
              <a:ext uri="{FF2B5EF4-FFF2-40B4-BE49-F238E27FC236}">
                <a16:creationId xmlns:a16="http://schemas.microsoft.com/office/drawing/2014/main" id="{433D40C3-990A-7C33-6A90-191A9F95187E}"/>
              </a:ext>
            </a:extLst>
          </p:cNvPr>
          <p:cNvCxnSpPr/>
          <p:nvPr/>
        </p:nvCxnSpPr>
        <p:spPr>
          <a:xfrm>
            <a:off x="4723165" y="45795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E5E71BC4-BCE2-6AD4-954D-5E0F3394FF6B}"/>
              </a:ext>
            </a:extLst>
          </p:cNvPr>
          <p:cNvSpPr txBox="1"/>
          <p:nvPr/>
        </p:nvSpPr>
        <p:spPr>
          <a:xfrm>
            <a:off x="7427551" y="6205907"/>
            <a:ext cx="4747478" cy="646331"/>
          </a:xfrm>
          <a:prstGeom prst="rect">
            <a:avLst/>
          </a:prstGeom>
          <a:noFill/>
        </p:spPr>
        <p:txBody>
          <a:bodyPr wrap="square">
            <a:spAutoFit/>
          </a:bodyPr>
          <a:lstStyle/>
          <a:p>
            <a:pPr marR="0"/>
            <a:r>
              <a:rPr lang="en-GB" sz="1200" dirty="0">
                <a:latin typeface="Calibri" panose="020F0502020204030204" pitchFamily="34" charset="0"/>
              </a:rPr>
              <a:t>Foken T and </a:t>
            </a:r>
            <a:r>
              <a:rPr lang="en-GB" sz="1200" dirty="0" err="1">
                <a:latin typeface="Calibri" panose="020F0502020204030204" pitchFamily="34" charset="0"/>
              </a:rPr>
              <a:t>Börngen</a:t>
            </a:r>
            <a:r>
              <a:rPr lang="en-GB" sz="1200" dirty="0">
                <a:latin typeface="Calibri" panose="020F0502020204030204" pitchFamily="34" charset="0"/>
              </a:rPr>
              <a:t> M  (2021) </a:t>
            </a:r>
            <a:r>
              <a:rPr lang="en-GB" sz="1200" dirty="0" err="1">
                <a:latin typeface="Calibri" panose="020F0502020204030204" pitchFamily="34" charset="0"/>
              </a:rPr>
              <a:t>Lettau’s</a:t>
            </a:r>
            <a:r>
              <a:rPr lang="en-GB" sz="1200" dirty="0">
                <a:latin typeface="Calibri" panose="020F0502020204030204" pitchFamily="34" charset="0"/>
              </a:rPr>
              <a:t> Contribution to the </a:t>
            </a:r>
            <a:r>
              <a:rPr lang="en-GB" sz="1200" dirty="0" err="1">
                <a:latin typeface="Calibri" panose="020F0502020204030204" pitchFamily="34" charset="0"/>
              </a:rPr>
              <a:t>Obukhov</a:t>
            </a:r>
            <a:r>
              <a:rPr lang="en-GB" sz="1200" dirty="0">
                <a:latin typeface="Calibri" panose="020F0502020204030204" pitchFamily="34" charset="0"/>
              </a:rPr>
              <a:t> Length Scale: A Scientific Historical Study. Boundary-Layer </a:t>
            </a:r>
            <a:r>
              <a:rPr lang="en-GB" sz="1200" dirty="0" err="1">
                <a:latin typeface="Calibri" panose="020F0502020204030204" pitchFamily="34" charset="0"/>
              </a:rPr>
              <a:t>Meteorol</a:t>
            </a:r>
            <a:r>
              <a:rPr lang="en-GB" sz="1200" dirty="0">
                <a:latin typeface="Calibri" panose="020F0502020204030204" pitchFamily="34" charset="0"/>
              </a:rPr>
              <a:t>. 179:369-383  https://</a:t>
            </a:r>
            <a:r>
              <a:rPr lang="en-GB" sz="1200" dirty="0" err="1">
                <a:latin typeface="Calibri" panose="020F0502020204030204" pitchFamily="34" charset="0"/>
              </a:rPr>
              <a:t>doi.org</a:t>
            </a:r>
            <a:r>
              <a:rPr lang="en-GB" sz="1200" dirty="0">
                <a:latin typeface="Calibri" panose="020F0502020204030204" pitchFamily="34" charset="0"/>
              </a:rPr>
              <a:t>/10.1007/s10546-021-00606-4</a:t>
            </a:r>
          </a:p>
        </p:txBody>
      </p:sp>
      <p:pic>
        <p:nvPicPr>
          <p:cNvPr id="5" name="Picture 2" descr="Buch - Kostenlose bildung Icons">
            <a:extLst>
              <a:ext uri="{FF2B5EF4-FFF2-40B4-BE49-F238E27FC236}">
                <a16:creationId xmlns:a16="http://schemas.microsoft.com/office/drawing/2014/main" id="{36F57215-7A15-DF9D-932A-5994EE1BC81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89251" y="6382748"/>
            <a:ext cx="580041" cy="304989"/>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C01B59CA-7AC4-3CF1-68A4-8AECA17CC239}"/>
              </a:ext>
            </a:extLst>
          </p:cNvPr>
          <p:cNvPicPr>
            <a:picLocks noChangeAspect="1"/>
          </p:cNvPicPr>
          <p:nvPr/>
        </p:nvPicPr>
        <p:blipFill>
          <a:blip r:embed="rId20"/>
          <a:stretch>
            <a:fillRect/>
          </a:stretch>
        </p:blipFill>
        <p:spPr>
          <a:xfrm>
            <a:off x="480436" y="1793674"/>
            <a:ext cx="6622138" cy="5012875"/>
          </a:xfrm>
          <a:prstGeom prst="rect">
            <a:avLst/>
          </a:prstGeom>
        </p:spPr>
      </p:pic>
      <p:sp>
        <p:nvSpPr>
          <p:cNvPr id="8" name="Textfeld 7">
            <a:extLst>
              <a:ext uri="{FF2B5EF4-FFF2-40B4-BE49-F238E27FC236}">
                <a16:creationId xmlns:a16="http://schemas.microsoft.com/office/drawing/2014/main" id="{0EBA9F31-FD26-19DA-BC1A-2D43F51695AE}"/>
              </a:ext>
            </a:extLst>
          </p:cNvPr>
          <p:cNvSpPr txBox="1"/>
          <p:nvPr/>
        </p:nvSpPr>
        <p:spPr>
          <a:xfrm>
            <a:off x="8245666" y="1640922"/>
            <a:ext cx="1053109" cy="738664"/>
          </a:xfrm>
          <a:prstGeom prst="rect">
            <a:avLst/>
          </a:prstGeom>
          <a:noFill/>
        </p:spPr>
        <p:txBody>
          <a:bodyPr wrap="none" rtlCol="0">
            <a:spAutoFit/>
          </a:bodyPr>
          <a:lstStyle/>
          <a:p>
            <a:pPr algn="ctr"/>
            <a:r>
              <a:rPr lang="de-DE" sz="1200" dirty="0"/>
              <a:t>J.C. </a:t>
            </a:r>
            <a:r>
              <a:rPr lang="de-DE" sz="1200" dirty="0" err="1"/>
              <a:t>Wyngaard</a:t>
            </a:r>
            <a:endParaRPr lang="de-DE" sz="1200" dirty="0"/>
          </a:p>
          <a:p>
            <a:pPr algn="ctr"/>
            <a:r>
              <a:rPr lang="de-DE" sz="1200" dirty="0"/>
              <a:t>* 1938</a:t>
            </a:r>
          </a:p>
          <a:p>
            <a:endParaRPr lang="en-GB" dirty="0"/>
          </a:p>
        </p:txBody>
      </p:sp>
      <p:graphicFrame>
        <p:nvGraphicFramePr>
          <p:cNvPr id="10" name="Objekt 9">
            <a:extLst>
              <a:ext uri="{FF2B5EF4-FFF2-40B4-BE49-F238E27FC236}">
                <a16:creationId xmlns:a16="http://schemas.microsoft.com/office/drawing/2014/main" id="{1A0590AC-5156-5F74-74B4-5BA8CF5E7B2C}"/>
              </a:ext>
            </a:extLst>
          </p:cNvPr>
          <p:cNvGraphicFramePr>
            <a:graphicFrameLocks noChangeAspect="1"/>
          </p:cNvGraphicFramePr>
          <p:nvPr>
            <p:extLst>
              <p:ext uri="{D42A27DB-BD31-4B8C-83A1-F6EECF244321}">
                <p14:modId xmlns:p14="http://schemas.microsoft.com/office/powerpoint/2010/main" val="2289631670"/>
              </p:ext>
            </p:extLst>
          </p:nvPr>
        </p:nvGraphicFramePr>
        <p:xfrm>
          <a:off x="10499481" y="3717920"/>
          <a:ext cx="628650" cy="846137"/>
        </p:xfrm>
        <a:graphic>
          <a:graphicData uri="http://schemas.openxmlformats.org/presentationml/2006/ole">
            <mc:AlternateContent xmlns:mc="http://schemas.openxmlformats.org/markup-compatibility/2006">
              <mc:Choice xmlns:v="urn:schemas-microsoft-com:vml" Requires="v">
                <p:oleObj r:id="rId21" imgW="628560" imgH="846360" progId="">
                  <p:embed/>
                </p:oleObj>
              </mc:Choice>
              <mc:Fallback>
                <p:oleObj r:id="rId21" imgW="628560" imgH="846360" progId="">
                  <p:embed/>
                  <p:pic>
                    <p:nvPicPr>
                      <p:cNvPr id="13" name="Objekt 12">
                        <a:extLst>
                          <a:ext uri="{FF2B5EF4-FFF2-40B4-BE49-F238E27FC236}">
                            <a16:creationId xmlns:a16="http://schemas.microsoft.com/office/drawing/2014/main" id="{E5125F50-E640-D1BC-9F50-37FFEF73BD38}"/>
                          </a:ext>
                        </a:extLst>
                      </p:cNvPr>
                      <p:cNvPicPr/>
                      <p:nvPr/>
                    </p:nvPicPr>
                    <p:blipFill>
                      <a:blip r:embed="rId22"/>
                      <a:stretch>
                        <a:fillRect/>
                      </a:stretch>
                    </p:blipFill>
                    <p:spPr>
                      <a:xfrm>
                        <a:off x="10499481" y="3717920"/>
                        <a:ext cx="628650" cy="846137"/>
                      </a:xfrm>
                      <a:prstGeom prst="rect">
                        <a:avLst/>
                      </a:prstGeom>
                    </p:spPr>
                  </p:pic>
                </p:oleObj>
              </mc:Fallback>
            </mc:AlternateContent>
          </a:graphicData>
        </a:graphic>
      </p:graphicFrame>
      <p:sp>
        <p:nvSpPr>
          <p:cNvPr id="11" name="Textfeld 10">
            <a:extLst>
              <a:ext uri="{FF2B5EF4-FFF2-40B4-BE49-F238E27FC236}">
                <a16:creationId xmlns:a16="http://schemas.microsoft.com/office/drawing/2014/main" id="{2712F3DB-F9DF-9D7D-AA9B-58B8757F184C}"/>
              </a:ext>
            </a:extLst>
          </p:cNvPr>
          <p:cNvSpPr txBox="1"/>
          <p:nvPr/>
        </p:nvSpPr>
        <p:spPr>
          <a:xfrm>
            <a:off x="10264146" y="3188717"/>
            <a:ext cx="1044965" cy="461665"/>
          </a:xfrm>
          <a:prstGeom prst="rect">
            <a:avLst/>
          </a:prstGeom>
          <a:noFill/>
          <a:ln>
            <a:noFill/>
          </a:ln>
        </p:spPr>
        <p:txBody>
          <a:bodyPr wrap="none" rtlCol="0">
            <a:spAutoFit/>
          </a:bodyPr>
          <a:lstStyle/>
          <a:p>
            <a:pPr algn="ctr"/>
            <a:r>
              <a:rPr lang="de-DE" sz="1200" dirty="0"/>
              <a:t>U. </a:t>
            </a:r>
            <a:r>
              <a:rPr lang="de-DE" sz="1200" dirty="0" err="1"/>
              <a:t>Högström</a:t>
            </a:r>
            <a:r>
              <a:rPr lang="de-DE" sz="1200" dirty="0"/>
              <a:t>. </a:t>
            </a:r>
          </a:p>
          <a:p>
            <a:pPr algn="ctr"/>
            <a:r>
              <a:rPr lang="de-DE" sz="1200" dirty="0"/>
              <a:t>*1932</a:t>
            </a:r>
            <a:endParaRPr lang="en-GB" dirty="0"/>
          </a:p>
        </p:txBody>
      </p:sp>
    </p:spTree>
    <p:extLst>
      <p:ext uri="{BB962C8B-B14F-4D97-AF65-F5344CB8AC3E}">
        <p14:creationId xmlns:p14="http://schemas.microsoft.com/office/powerpoint/2010/main" val="378649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00200" y="486918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17420" y="486918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69791"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33900"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8439"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10447" y="486744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4357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89227"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0953" y="4856013"/>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690193" y="5063490"/>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43419" y="5029200"/>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25760" y="504063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5042067" y="5063490"/>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4076" y="5051997"/>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17206" y="5063490"/>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5716" y="5051997"/>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2343" y="5050573"/>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pic>
        <p:nvPicPr>
          <p:cNvPr id="34" name="Grafik 33">
            <a:extLst>
              <a:ext uri="{FF2B5EF4-FFF2-40B4-BE49-F238E27FC236}">
                <a16:creationId xmlns:a16="http://schemas.microsoft.com/office/drawing/2014/main" id="{18FC7234-6B9A-4DD8-1B48-72931F4A2996}"/>
              </a:ext>
            </a:extLst>
          </p:cNvPr>
          <p:cNvPicPr>
            <a:picLocks noChangeAspect="1"/>
          </p:cNvPicPr>
          <p:nvPr/>
        </p:nvPicPr>
        <p:blipFill>
          <a:blip r:embed="rId3"/>
          <a:stretch>
            <a:fillRect/>
          </a:stretch>
        </p:blipFill>
        <p:spPr>
          <a:xfrm>
            <a:off x="802776" y="3468023"/>
            <a:ext cx="790595" cy="1141765"/>
          </a:xfrm>
          <a:prstGeom prst="rect">
            <a:avLst/>
          </a:prstGeom>
        </p:spPr>
      </p:pic>
      <p:cxnSp>
        <p:nvCxnSpPr>
          <p:cNvPr id="36" name="Gerade Verbindung mit Pfeil 35">
            <a:extLst>
              <a:ext uri="{FF2B5EF4-FFF2-40B4-BE49-F238E27FC236}">
                <a16:creationId xmlns:a16="http://schemas.microsoft.com/office/drawing/2014/main" id="{569E82BA-181C-F8F6-9D8E-5A27136284CB}"/>
              </a:ext>
            </a:extLst>
          </p:cNvPr>
          <p:cNvCxnSpPr/>
          <p:nvPr/>
        </p:nvCxnSpPr>
        <p:spPr>
          <a:xfrm>
            <a:off x="1253692" y="46106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070E0F07-85FF-1235-3EF3-BA2D4EC1102C}"/>
              </a:ext>
            </a:extLst>
          </p:cNvPr>
          <p:cNvCxnSpPr/>
          <p:nvPr/>
        </p:nvCxnSpPr>
        <p:spPr>
          <a:xfrm>
            <a:off x="180577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Grafik 38" descr="Ein Bild, das Mann, Person, Wand, Anzug enthält.&#10;&#10;Automatisch generierte Beschreibung">
            <a:extLst>
              <a:ext uri="{FF2B5EF4-FFF2-40B4-BE49-F238E27FC236}">
                <a16:creationId xmlns:a16="http://schemas.microsoft.com/office/drawing/2014/main" id="{87BF878C-CCAA-1D07-E6CE-4A907294BBEA}"/>
              </a:ext>
            </a:extLst>
          </p:cNvPr>
          <p:cNvPicPr>
            <a:picLocks noChangeAspect="1"/>
          </p:cNvPicPr>
          <p:nvPr/>
        </p:nvPicPr>
        <p:blipFill>
          <a:blip r:embed="rId4"/>
          <a:stretch>
            <a:fillRect/>
          </a:stretch>
        </p:blipFill>
        <p:spPr>
          <a:xfrm>
            <a:off x="1561304" y="3650382"/>
            <a:ext cx="636082" cy="848110"/>
          </a:xfrm>
          <a:prstGeom prst="rect">
            <a:avLst/>
          </a:prstGeom>
        </p:spPr>
      </p:pic>
      <p:pic>
        <p:nvPicPr>
          <p:cNvPr id="41" name="Grafik 40" descr="Ein Bild, das Text, Mann, Person, Anzug enthält.&#10;&#10;Automatisch generierte Beschreibung">
            <a:extLst>
              <a:ext uri="{FF2B5EF4-FFF2-40B4-BE49-F238E27FC236}">
                <a16:creationId xmlns:a16="http://schemas.microsoft.com/office/drawing/2014/main" id="{4D94E30F-2C90-8157-F1D0-E346370CEBA8}"/>
              </a:ext>
            </a:extLst>
          </p:cNvPr>
          <p:cNvPicPr>
            <a:picLocks noChangeAspect="1"/>
          </p:cNvPicPr>
          <p:nvPr/>
        </p:nvPicPr>
        <p:blipFill>
          <a:blip r:embed="rId5"/>
          <a:stretch>
            <a:fillRect/>
          </a:stretch>
        </p:blipFill>
        <p:spPr>
          <a:xfrm>
            <a:off x="3361641" y="3530627"/>
            <a:ext cx="652744" cy="958106"/>
          </a:xfrm>
          <a:prstGeom prst="rect">
            <a:avLst/>
          </a:prstGeom>
        </p:spPr>
      </p:pic>
      <p:pic>
        <p:nvPicPr>
          <p:cNvPr id="43" name="Grafik 42" descr="Ein Bild, das Person, Mann enthält.&#10;&#10;Automatisch generierte Beschreibung">
            <a:extLst>
              <a:ext uri="{FF2B5EF4-FFF2-40B4-BE49-F238E27FC236}">
                <a16:creationId xmlns:a16="http://schemas.microsoft.com/office/drawing/2014/main" id="{266221DA-8D13-C995-2958-C250F8098234}"/>
              </a:ext>
            </a:extLst>
          </p:cNvPr>
          <p:cNvPicPr>
            <a:picLocks noChangeAspect="1"/>
          </p:cNvPicPr>
          <p:nvPr/>
        </p:nvPicPr>
        <p:blipFill>
          <a:blip r:embed="rId6"/>
          <a:stretch>
            <a:fillRect/>
          </a:stretch>
        </p:blipFill>
        <p:spPr>
          <a:xfrm>
            <a:off x="2625062" y="3571814"/>
            <a:ext cx="651184" cy="913942"/>
          </a:xfrm>
          <a:prstGeom prst="rect">
            <a:avLst/>
          </a:prstGeom>
        </p:spPr>
      </p:pic>
      <p:sp>
        <p:nvSpPr>
          <p:cNvPr id="44" name="Textfeld 43">
            <a:extLst>
              <a:ext uri="{FF2B5EF4-FFF2-40B4-BE49-F238E27FC236}">
                <a16:creationId xmlns:a16="http://schemas.microsoft.com/office/drawing/2014/main" id="{25FFCD7F-3525-55E7-A419-472701C3C147}"/>
              </a:ext>
            </a:extLst>
          </p:cNvPr>
          <p:cNvSpPr txBox="1"/>
          <p:nvPr/>
        </p:nvSpPr>
        <p:spPr>
          <a:xfrm>
            <a:off x="2435114" y="3111970"/>
            <a:ext cx="955005" cy="738664"/>
          </a:xfrm>
          <a:prstGeom prst="rect">
            <a:avLst/>
          </a:prstGeom>
          <a:noFill/>
        </p:spPr>
        <p:txBody>
          <a:bodyPr wrap="none" rtlCol="0">
            <a:spAutoFit/>
          </a:bodyPr>
          <a:lstStyle/>
          <a:p>
            <a:r>
              <a:rPr lang="de-DE" sz="1200" dirty="0"/>
              <a:t>C.-G. </a:t>
            </a:r>
            <a:r>
              <a:rPr lang="de-DE" sz="1200" dirty="0" err="1"/>
              <a:t>Rossby</a:t>
            </a:r>
            <a:endParaRPr lang="de-DE" sz="1200" dirty="0"/>
          </a:p>
          <a:p>
            <a:r>
              <a:rPr lang="de-DE" sz="1200" dirty="0"/>
              <a:t>1898 - 1957</a:t>
            </a:r>
          </a:p>
          <a:p>
            <a:endParaRPr lang="en-GB" dirty="0"/>
          </a:p>
        </p:txBody>
      </p:sp>
      <p:sp>
        <p:nvSpPr>
          <p:cNvPr id="45" name="Textfeld 44">
            <a:extLst>
              <a:ext uri="{FF2B5EF4-FFF2-40B4-BE49-F238E27FC236}">
                <a16:creationId xmlns:a16="http://schemas.microsoft.com/office/drawing/2014/main" id="{231D2D81-AB8F-3275-B04E-4763BBCDAFEF}"/>
              </a:ext>
            </a:extLst>
          </p:cNvPr>
          <p:cNvSpPr txBox="1"/>
          <p:nvPr/>
        </p:nvSpPr>
        <p:spPr>
          <a:xfrm>
            <a:off x="3325120" y="2927123"/>
            <a:ext cx="930063" cy="923330"/>
          </a:xfrm>
          <a:prstGeom prst="rect">
            <a:avLst/>
          </a:prstGeom>
          <a:noFill/>
        </p:spPr>
        <p:txBody>
          <a:bodyPr wrap="none" rtlCol="0">
            <a:spAutoFit/>
          </a:bodyPr>
          <a:lstStyle/>
          <a:p>
            <a:pPr algn="ctr"/>
            <a:r>
              <a:rPr lang="de-DE" sz="1200" dirty="0"/>
              <a:t>H.U. </a:t>
            </a:r>
          </a:p>
          <a:p>
            <a:pPr algn="ctr"/>
            <a:r>
              <a:rPr lang="de-DE" sz="1200" dirty="0"/>
              <a:t>Sverdrup</a:t>
            </a:r>
          </a:p>
          <a:p>
            <a:pPr algn="ctr"/>
            <a:r>
              <a:rPr lang="de-DE" sz="1200" dirty="0"/>
              <a:t>1888 - 1957</a:t>
            </a:r>
          </a:p>
          <a:p>
            <a:endParaRPr lang="en-GB" dirty="0"/>
          </a:p>
        </p:txBody>
      </p:sp>
      <p:cxnSp>
        <p:nvCxnSpPr>
          <p:cNvPr id="47" name="Gerade Verbindung mit Pfeil 46">
            <a:extLst>
              <a:ext uri="{FF2B5EF4-FFF2-40B4-BE49-F238E27FC236}">
                <a16:creationId xmlns:a16="http://schemas.microsoft.com/office/drawing/2014/main" id="{D58D3E55-1358-10DB-A182-1FB2881F0AEE}"/>
              </a:ext>
            </a:extLst>
          </p:cNvPr>
          <p:cNvCxnSpPr/>
          <p:nvPr/>
        </p:nvCxnSpPr>
        <p:spPr>
          <a:xfrm>
            <a:off x="3390119"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32F9A89-08B5-E9EE-29A7-99EF9B28881C}"/>
              </a:ext>
            </a:extLst>
          </p:cNvPr>
          <p:cNvSpPr txBox="1"/>
          <p:nvPr/>
        </p:nvSpPr>
        <p:spPr>
          <a:xfrm>
            <a:off x="1456177" y="3113000"/>
            <a:ext cx="930063" cy="738664"/>
          </a:xfrm>
          <a:prstGeom prst="rect">
            <a:avLst/>
          </a:prstGeom>
          <a:noFill/>
        </p:spPr>
        <p:txBody>
          <a:bodyPr wrap="none" rtlCol="0">
            <a:spAutoFit/>
          </a:bodyPr>
          <a:lstStyle/>
          <a:p>
            <a:r>
              <a:rPr lang="de-DE" sz="1200" dirty="0"/>
              <a:t>W. Schmidt</a:t>
            </a:r>
          </a:p>
          <a:p>
            <a:r>
              <a:rPr lang="de-DE" sz="1200" dirty="0"/>
              <a:t>1883 - 1936</a:t>
            </a:r>
          </a:p>
          <a:p>
            <a:endParaRPr lang="en-GB" dirty="0"/>
          </a:p>
        </p:txBody>
      </p:sp>
      <p:graphicFrame>
        <p:nvGraphicFramePr>
          <p:cNvPr id="49" name="Objekt 48">
            <a:extLst>
              <a:ext uri="{FF2B5EF4-FFF2-40B4-BE49-F238E27FC236}">
                <a16:creationId xmlns:a16="http://schemas.microsoft.com/office/drawing/2014/main" id="{66E194D1-5BA4-E3D3-34CC-C877CED48FA9}"/>
              </a:ext>
            </a:extLst>
          </p:cNvPr>
          <p:cNvGraphicFramePr>
            <a:graphicFrameLocks noChangeAspect="1"/>
          </p:cNvGraphicFramePr>
          <p:nvPr/>
        </p:nvGraphicFramePr>
        <p:xfrm>
          <a:off x="6463522" y="3571814"/>
          <a:ext cx="732146" cy="908286"/>
        </p:xfrm>
        <a:graphic>
          <a:graphicData uri="http://schemas.openxmlformats.org/presentationml/2006/ole">
            <mc:AlternateContent xmlns:mc="http://schemas.openxmlformats.org/markup-compatibility/2006">
              <mc:Choice xmlns:v="urn:schemas-microsoft-com:vml" Requires="v">
                <p:oleObj r:id="rId7" imgW="4380840" imgH="5434920" progId="">
                  <p:embed/>
                </p:oleObj>
              </mc:Choice>
              <mc:Fallback>
                <p:oleObj r:id="rId7" imgW="4380840" imgH="5434920" progId="">
                  <p:embed/>
                  <p:pic>
                    <p:nvPicPr>
                      <p:cNvPr id="49" name="Objekt 48">
                        <a:extLst>
                          <a:ext uri="{FF2B5EF4-FFF2-40B4-BE49-F238E27FC236}">
                            <a16:creationId xmlns:a16="http://schemas.microsoft.com/office/drawing/2014/main" id="{66E194D1-5BA4-E3D3-34CC-C877CED48FA9}"/>
                          </a:ext>
                        </a:extLst>
                      </p:cNvPr>
                      <p:cNvPicPr/>
                      <p:nvPr/>
                    </p:nvPicPr>
                    <p:blipFill>
                      <a:blip r:embed="rId8"/>
                      <a:stretch>
                        <a:fillRect/>
                      </a:stretch>
                    </p:blipFill>
                    <p:spPr>
                      <a:xfrm>
                        <a:off x="6463522" y="3571814"/>
                        <a:ext cx="732146" cy="908286"/>
                      </a:xfrm>
                      <a:prstGeom prst="rect">
                        <a:avLst/>
                      </a:prstGeom>
                    </p:spPr>
                  </p:pic>
                </p:oleObj>
              </mc:Fallback>
            </mc:AlternateContent>
          </a:graphicData>
        </a:graphic>
      </p:graphicFrame>
      <p:sp>
        <p:nvSpPr>
          <p:cNvPr id="50" name="Textfeld 49">
            <a:extLst>
              <a:ext uri="{FF2B5EF4-FFF2-40B4-BE49-F238E27FC236}">
                <a16:creationId xmlns:a16="http://schemas.microsoft.com/office/drawing/2014/main" id="{D66CB449-C148-ED70-B4FB-BCDA94A197ED}"/>
              </a:ext>
            </a:extLst>
          </p:cNvPr>
          <p:cNvSpPr txBox="1"/>
          <p:nvPr/>
        </p:nvSpPr>
        <p:spPr>
          <a:xfrm>
            <a:off x="6336894" y="2941953"/>
            <a:ext cx="979307" cy="923330"/>
          </a:xfrm>
          <a:prstGeom prst="rect">
            <a:avLst/>
          </a:prstGeom>
          <a:noFill/>
        </p:spPr>
        <p:txBody>
          <a:bodyPr wrap="none" rtlCol="0">
            <a:spAutoFit/>
          </a:bodyPr>
          <a:lstStyle/>
          <a:p>
            <a:pPr algn="ctr"/>
            <a:r>
              <a:rPr lang="de-DE" sz="1200" dirty="0"/>
              <a:t>V.M. </a:t>
            </a:r>
          </a:p>
          <a:p>
            <a:pPr algn="ctr"/>
            <a:r>
              <a:rPr lang="de-DE" sz="1200" dirty="0" err="1"/>
              <a:t>Bovsheverov</a:t>
            </a:r>
            <a:endParaRPr lang="de-DE" sz="1200" dirty="0"/>
          </a:p>
          <a:p>
            <a:pPr algn="ctr"/>
            <a:r>
              <a:rPr lang="de-DE" sz="1200" dirty="0"/>
              <a:t>1905 - 1995</a:t>
            </a:r>
          </a:p>
          <a:p>
            <a:endParaRPr lang="en-GB" dirty="0"/>
          </a:p>
        </p:txBody>
      </p:sp>
      <p:cxnSp>
        <p:nvCxnSpPr>
          <p:cNvPr id="52" name="Gerade Verbindung mit Pfeil 51">
            <a:extLst>
              <a:ext uri="{FF2B5EF4-FFF2-40B4-BE49-F238E27FC236}">
                <a16:creationId xmlns:a16="http://schemas.microsoft.com/office/drawing/2014/main" id="{CFDBF7F9-3CC8-5357-70C8-267BADB8C543}"/>
              </a:ext>
            </a:extLst>
          </p:cNvPr>
          <p:cNvCxnSpPr/>
          <p:nvPr/>
        </p:nvCxnSpPr>
        <p:spPr>
          <a:xfrm>
            <a:off x="3226154"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2E39BC56-B468-CBA8-2F45-BAABF9FE618C}"/>
              </a:ext>
            </a:extLst>
          </p:cNvPr>
          <p:cNvCxnSpPr/>
          <p:nvPr/>
        </p:nvCxnSpPr>
        <p:spPr>
          <a:xfrm>
            <a:off x="6810447" y="458323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fik 54" descr="Ein Bild, das Person, Mann, tragen, drinnen enthält.&#10;&#10;Automatisch generierte Beschreibung">
            <a:extLst>
              <a:ext uri="{FF2B5EF4-FFF2-40B4-BE49-F238E27FC236}">
                <a16:creationId xmlns:a16="http://schemas.microsoft.com/office/drawing/2014/main" id="{23F8949B-4EDA-4D89-1374-B5045669F6E3}"/>
              </a:ext>
            </a:extLst>
          </p:cNvPr>
          <p:cNvPicPr>
            <a:picLocks noChangeAspect="1"/>
          </p:cNvPicPr>
          <p:nvPr/>
        </p:nvPicPr>
        <p:blipFill>
          <a:blip r:embed="rId9"/>
          <a:stretch>
            <a:fillRect/>
          </a:stretch>
        </p:blipFill>
        <p:spPr>
          <a:xfrm>
            <a:off x="8378672" y="3532647"/>
            <a:ext cx="770801" cy="963502"/>
          </a:xfrm>
          <a:prstGeom prst="rect">
            <a:avLst/>
          </a:prstGeom>
        </p:spPr>
      </p:pic>
      <p:sp>
        <p:nvSpPr>
          <p:cNvPr id="56" name="Textfeld 55">
            <a:extLst>
              <a:ext uri="{FF2B5EF4-FFF2-40B4-BE49-F238E27FC236}">
                <a16:creationId xmlns:a16="http://schemas.microsoft.com/office/drawing/2014/main" id="{CA70F3CD-928C-FAE3-234D-28C478FBFD4C}"/>
              </a:ext>
            </a:extLst>
          </p:cNvPr>
          <p:cNvSpPr txBox="1"/>
          <p:nvPr/>
        </p:nvSpPr>
        <p:spPr>
          <a:xfrm>
            <a:off x="8401472" y="2950629"/>
            <a:ext cx="725199" cy="923330"/>
          </a:xfrm>
          <a:prstGeom prst="rect">
            <a:avLst/>
          </a:prstGeom>
          <a:noFill/>
        </p:spPr>
        <p:txBody>
          <a:bodyPr wrap="none" rtlCol="0">
            <a:spAutoFit/>
          </a:bodyPr>
          <a:lstStyle/>
          <a:p>
            <a:pPr algn="ctr"/>
            <a:r>
              <a:rPr lang="de-DE" sz="1200" dirty="0"/>
              <a:t>J.A.</a:t>
            </a:r>
          </a:p>
          <a:p>
            <a:pPr algn="ctr"/>
            <a:r>
              <a:rPr lang="de-DE" sz="1200" dirty="0" err="1"/>
              <a:t>Businger</a:t>
            </a:r>
            <a:endParaRPr lang="de-DE" sz="1200" dirty="0"/>
          </a:p>
          <a:p>
            <a:pPr algn="ctr"/>
            <a:r>
              <a:rPr lang="de-DE" sz="1200" dirty="0"/>
              <a:t>*1924</a:t>
            </a:r>
          </a:p>
          <a:p>
            <a:endParaRPr lang="en-GB" dirty="0"/>
          </a:p>
        </p:txBody>
      </p:sp>
      <p:graphicFrame>
        <p:nvGraphicFramePr>
          <p:cNvPr id="58" name="Objekt 57">
            <a:extLst>
              <a:ext uri="{FF2B5EF4-FFF2-40B4-BE49-F238E27FC236}">
                <a16:creationId xmlns:a16="http://schemas.microsoft.com/office/drawing/2014/main" id="{ABF091E8-5971-897A-4807-BC48D8AE2724}"/>
              </a:ext>
            </a:extLst>
          </p:cNvPr>
          <p:cNvGraphicFramePr>
            <a:graphicFrameLocks noChangeAspect="1"/>
          </p:cNvGraphicFramePr>
          <p:nvPr/>
        </p:nvGraphicFramePr>
        <p:xfrm>
          <a:off x="8478225" y="2084271"/>
          <a:ext cx="587992" cy="881988"/>
        </p:xfrm>
        <a:graphic>
          <a:graphicData uri="http://schemas.openxmlformats.org/presentationml/2006/ole">
            <mc:AlternateContent xmlns:mc="http://schemas.openxmlformats.org/markup-compatibility/2006">
              <mc:Choice xmlns:v="urn:schemas-microsoft-com:vml" Requires="v">
                <p:oleObj r:id="rId10" imgW="711000" imgH="1066320" progId="">
                  <p:embed/>
                </p:oleObj>
              </mc:Choice>
              <mc:Fallback>
                <p:oleObj r:id="rId10" imgW="711000" imgH="1066320" progId="">
                  <p:embed/>
                  <p:pic>
                    <p:nvPicPr>
                      <p:cNvPr id="58" name="Objekt 57">
                        <a:extLst>
                          <a:ext uri="{FF2B5EF4-FFF2-40B4-BE49-F238E27FC236}">
                            <a16:creationId xmlns:a16="http://schemas.microsoft.com/office/drawing/2014/main" id="{ABF091E8-5971-897A-4807-BC48D8AE2724}"/>
                          </a:ext>
                        </a:extLst>
                      </p:cNvPr>
                      <p:cNvPicPr/>
                      <p:nvPr/>
                    </p:nvPicPr>
                    <p:blipFill>
                      <a:blip r:embed="rId11"/>
                      <a:stretch>
                        <a:fillRect/>
                      </a:stretch>
                    </p:blipFill>
                    <p:spPr>
                      <a:xfrm>
                        <a:off x="8478225" y="2084271"/>
                        <a:ext cx="587992" cy="881988"/>
                      </a:xfrm>
                      <a:prstGeom prst="rect">
                        <a:avLst/>
                      </a:prstGeom>
                    </p:spPr>
                  </p:pic>
                </p:oleObj>
              </mc:Fallback>
            </mc:AlternateContent>
          </a:graphicData>
        </a:graphic>
      </p:graphicFrame>
      <p:cxnSp>
        <p:nvCxnSpPr>
          <p:cNvPr id="61" name="Gerade Verbindung mit Pfeil 60">
            <a:extLst>
              <a:ext uri="{FF2B5EF4-FFF2-40B4-BE49-F238E27FC236}">
                <a16:creationId xmlns:a16="http://schemas.microsoft.com/office/drawing/2014/main" id="{CAAC61D6-232A-A1E5-4EA2-42627C98D007}"/>
              </a:ext>
            </a:extLst>
          </p:cNvPr>
          <p:cNvCxnSpPr/>
          <p:nvPr/>
        </p:nvCxnSpPr>
        <p:spPr>
          <a:xfrm>
            <a:off x="8123358" y="455783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Objekt 61">
            <a:extLst>
              <a:ext uri="{FF2B5EF4-FFF2-40B4-BE49-F238E27FC236}">
                <a16:creationId xmlns:a16="http://schemas.microsoft.com/office/drawing/2014/main" id="{0174A505-5F36-1829-DE30-69C35CDE09C3}"/>
              </a:ext>
            </a:extLst>
          </p:cNvPr>
          <p:cNvGraphicFramePr>
            <a:graphicFrameLocks noChangeAspect="1"/>
          </p:cNvGraphicFramePr>
          <p:nvPr/>
        </p:nvGraphicFramePr>
        <p:xfrm>
          <a:off x="7551163" y="3582090"/>
          <a:ext cx="740672" cy="924817"/>
        </p:xfrm>
        <a:graphic>
          <a:graphicData uri="http://schemas.openxmlformats.org/presentationml/2006/ole">
            <mc:AlternateContent xmlns:mc="http://schemas.openxmlformats.org/markup-compatibility/2006">
              <mc:Choice xmlns:v="urn:schemas-microsoft-com:vml" Requires="v">
                <p:oleObj r:id="rId12" imgW="2298240" imgH="2869560" progId="">
                  <p:embed/>
                </p:oleObj>
              </mc:Choice>
              <mc:Fallback>
                <p:oleObj r:id="rId12" imgW="2298240" imgH="2869560" progId="">
                  <p:embed/>
                  <p:pic>
                    <p:nvPicPr>
                      <p:cNvPr id="62" name="Objekt 61">
                        <a:extLst>
                          <a:ext uri="{FF2B5EF4-FFF2-40B4-BE49-F238E27FC236}">
                            <a16:creationId xmlns:a16="http://schemas.microsoft.com/office/drawing/2014/main" id="{0174A505-5F36-1829-DE30-69C35CDE09C3}"/>
                          </a:ext>
                        </a:extLst>
                      </p:cNvPr>
                      <p:cNvPicPr/>
                      <p:nvPr/>
                    </p:nvPicPr>
                    <p:blipFill>
                      <a:blip r:embed="rId13"/>
                      <a:stretch>
                        <a:fillRect/>
                      </a:stretch>
                    </p:blipFill>
                    <p:spPr>
                      <a:xfrm>
                        <a:off x="7551163" y="3582090"/>
                        <a:ext cx="740672" cy="924817"/>
                      </a:xfrm>
                      <a:prstGeom prst="rect">
                        <a:avLst/>
                      </a:prstGeom>
                    </p:spPr>
                  </p:pic>
                </p:oleObj>
              </mc:Fallback>
            </mc:AlternateContent>
          </a:graphicData>
        </a:graphic>
      </p:graphicFrame>
      <p:sp>
        <p:nvSpPr>
          <p:cNvPr id="64" name="Textfeld 63">
            <a:extLst>
              <a:ext uri="{FF2B5EF4-FFF2-40B4-BE49-F238E27FC236}">
                <a16:creationId xmlns:a16="http://schemas.microsoft.com/office/drawing/2014/main" id="{D64BB2F2-192F-CE8B-F191-1692211D01CD}"/>
              </a:ext>
            </a:extLst>
          </p:cNvPr>
          <p:cNvSpPr txBox="1"/>
          <p:nvPr/>
        </p:nvSpPr>
        <p:spPr>
          <a:xfrm>
            <a:off x="7422953" y="2941953"/>
            <a:ext cx="930063" cy="923330"/>
          </a:xfrm>
          <a:prstGeom prst="rect">
            <a:avLst/>
          </a:prstGeom>
          <a:noFill/>
        </p:spPr>
        <p:txBody>
          <a:bodyPr wrap="none" rtlCol="0">
            <a:spAutoFit/>
          </a:bodyPr>
          <a:lstStyle/>
          <a:p>
            <a:pPr algn="ctr"/>
            <a:r>
              <a:rPr lang="de-DE" sz="1200" dirty="0"/>
              <a:t>S.S. </a:t>
            </a:r>
          </a:p>
          <a:p>
            <a:pPr algn="ctr"/>
            <a:r>
              <a:rPr lang="de-DE" sz="1200" dirty="0" err="1"/>
              <a:t>Zilitinkevich</a:t>
            </a:r>
            <a:endParaRPr lang="de-DE" sz="1200" dirty="0"/>
          </a:p>
          <a:p>
            <a:pPr algn="ctr"/>
            <a:r>
              <a:rPr lang="de-DE" sz="1200" dirty="0"/>
              <a:t>1936 - 1921</a:t>
            </a:r>
          </a:p>
          <a:p>
            <a:endParaRPr lang="en-GB" dirty="0"/>
          </a:p>
        </p:txBody>
      </p:sp>
      <p:cxnSp>
        <p:nvCxnSpPr>
          <p:cNvPr id="66" name="Gerade Verbindung mit Pfeil 65">
            <a:extLst>
              <a:ext uri="{FF2B5EF4-FFF2-40B4-BE49-F238E27FC236}">
                <a16:creationId xmlns:a16="http://schemas.microsoft.com/office/drawing/2014/main" id="{7422A490-6FDD-DE97-7282-F80F36E4822C}"/>
              </a:ext>
            </a:extLst>
          </p:cNvPr>
          <p:cNvCxnSpPr>
            <a:cxnSpLocks/>
          </p:cNvCxnSpPr>
          <p:nvPr/>
        </p:nvCxnSpPr>
        <p:spPr>
          <a:xfrm flipH="1">
            <a:off x="8310354" y="4558007"/>
            <a:ext cx="259595" cy="19753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9280624A-53EA-4586-2638-C0E082FC2E80}"/>
              </a:ext>
            </a:extLst>
          </p:cNvPr>
          <p:cNvSpPr txBox="1"/>
          <p:nvPr/>
        </p:nvSpPr>
        <p:spPr>
          <a:xfrm>
            <a:off x="8245666" y="1640922"/>
            <a:ext cx="1053109" cy="738664"/>
          </a:xfrm>
          <a:prstGeom prst="rect">
            <a:avLst/>
          </a:prstGeom>
          <a:noFill/>
        </p:spPr>
        <p:txBody>
          <a:bodyPr wrap="none" rtlCol="0">
            <a:spAutoFit/>
          </a:bodyPr>
          <a:lstStyle/>
          <a:p>
            <a:pPr algn="ctr"/>
            <a:r>
              <a:rPr lang="de-DE" sz="1200" dirty="0"/>
              <a:t>J.C. </a:t>
            </a:r>
            <a:r>
              <a:rPr lang="de-DE" sz="1200" dirty="0" err="1"/>
              <a:t>Wyngaard</a:t>
            </a:r>
            <a:endParaRPr lang="de-DE" sz="1200" dirty="0"/>
          </a:p>
          <a:p>
            <a:pPr algn="ctr"/>
            <a:r>
              <a:rPr lang="de-DE" sz="1200" dirty="0"/>
              <a:t>* 1938</a:t>
            </a:r>
          </a:p>
          <a:p>
            <a:endParaRPr lang="en-GB" dirty="0"/>
          </a:p>
        </p:txBody>
      </p:sp>
      <p:sp>
        <p:nvSpPr>
          <p:cNvPr id="72" name="Textfeld 71">
            <a:extLst>
              <a:ext uri="{FF2B5EF4-FFF2-40B4-BE49-F238E27FC236}">
                <a16:creationId xmlns:a16="http://schemas.microsoft.com/office/drawing/2014/main" id="{EF35FF37-1B09-C72B-F04E-253BB851AC63}"/>
              </a:ext>
            </a:extLst>
          </p:cNvPr>
          <p:cNvSpPr txBox="1"/>
          <p:nvPr/>
        </p:nvSpPr>
        <p:spPr>
          <a:xfrm>
            <a:off x="6875510" y="1640922"/>
            <a:ext cx="930063" cy="738664"/>
          </a:xfrm>
          <a:prstGeom prst="rect">
            <a:avLst/>
          </a:prstGeom>
          <a:noFill/>
        </p:spPr>
        <p:txBody>
          <a:bodyPr wrap="none" rtlCol="0">
            <a:spAutoFit/>
          </a:bodyPr>
          <a:lstStyle/>
          <a:p>
            <a:pPr algn="ctr"/>
            <a:r>
              <a:rPr lang="de-DE" sz="1200" dirty="0"/>
              <a:t>J.C. </a:t>
            </a:r>
            <a:r>
              <a:rPr lang="de-DE" sz="1200" dirty="0" err="1"/>
              <a:t>Kaimal</a:t>
            </a:r>
            <a:r>
              <a:rPr lang="de-DE" sz="1200" dirty="0"/>
              <a:t> </a:t>
            </a:r>
          </a:p>
          <a:p>
            <a:pPr algn="ctr"/>
            <a:r>
              <a:rPr lang="de-DE" sz="1200" dirty="0"/>
              <a:t>1930 - 1921</a:t>
            </a:r>
          </a:p>
          <a:p>
            <a:endParaRPr lang="en-GB" dirty="0"/>
          </a:p>
        </p:txBody>
      </p:sp>
      <p:sp>
        <p:nvSpPr>
          <p:cNvPr id="73" name="Textfeld 72">
            <a:extLst>
              <a:ext uri="{FF2B5EF4-FFF2-40B4-BE49-F238E27FC236}">
                <a16:creationId xmlns:a16="http://schemas.microsoft.com/office/drawing/2014/main" id="{A6057442-1DA9-9850-C0F0-0378F66981D6}"/>
              </a:ext>
            </a:extLst>
          </p:cNvPr>
          <p:cNvSpPr txBox="1"/>
          <p:nvPr/>
        </p:nvSpPr>
        <p:spPr>
          <a:xfrm>
            <a:off x="10264146" y="3188717"/>
            <a:ext cx="1044965" cy="461665"/>
          </a:xfrm>
          <a:prstGeom prst="rect">
            <a:avLst/>
          </a:prstGeom>
          <a:noFill/>
          <a:ln>
            <a:noFill/>
          </a:ln>
        </p:spPr>
        <p:txBody>
          <a:bodyPr wrap="none" rtlCol="0">
            <a:spAutoFit/>
          </a:bodyPr>
          <a:lstStyle/>
          <a:p>
            <a:pPr algn="ctr"/>
            <a:r>
              <a:rPr lang="de-DE" sz="1200" dirty="0"/>
              <a:t>U. </a:t>
            </a:r>
            <a:r>
              <a:rPr lang="de-DE" sz="1200" dirty="0" err="1"/>
              <a:t>Högström</a:t>
            </a:r>
            <a:r>
              <a:rPr lang="de-DE" sz="1200" dirty="0"/>
              <a:t>. </a:t>
            </a:r>
          </a:p>
          <a:p>
            <a:pPr algn="ctr"/>
            <a:r>
              <a:rPr lang="de-DE" sz="1200" dirty="0"/>
              <a:t>*1932</a:t>
            </a:r>
            <a:endParaRPr lang="en-GB" dirty="0"/>
          </a:p>
        </p:txBody>
      </p:sp>
      <p:cxnSp>
        <p:nvCxnSpPr>
          <p:cNvPr id="75" name="Gerade Verbindung mit Pfeil 74">
            <a:extLst>
              <a:ext uri="{FF2B5EF4-FFF2-40B4-BE49-F238E27FC236}">
                <a16:creationId xmlns:a16="http://schemas.microsoft.com/office/drawing/2014/main" id="{50648A60-641D-A4CD-BD8A-440EEE63FC93}"/>
              </a:ext>
            </a:extLst>
          </p:cNvPr>
          <p:cNvCxnSpPr/>
          <p:nvPr/>
        </p:nvCxnSpPr>
        <p:spPr>
          <a:xfrm>
            <a:off x="10936200" y="466499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kt 75">
            <a:extLst>
              <a:ext uri="{FF2B5EF4-FFF2-40B4-BE49-F238E27FC236}">
                <a16:creationId xmlns:a16="http://schemas.microsoft.com/office/drawing/2014/main" id="{F75EF3AC-E56D-EC4D-F388-E77CF7DF58C8}"/>
              </a:ext>
            </a:extLst>
          </p:cNvPr>
          <p:cNvGraphicFramePr>
            <a:graphicFrameLocks noChangeAspect="1"/>
          </p:cNvGraphicFramePr>
          <p:nvPr/>
        </p:nvGraphicFramePr>
        <p:xfrm>
          <a:off x="7014245" y="2127983"/>
          <a:ext cx="622300" cy="844550"/>
        </p:xfrm>
        <a:graphic>
          <a:graphicData uri="http://schemas.openxmlformats.org/presentationml/2006/ole">
            <mc:AlternateContent xmlns:mc="http://schemas.openxmlformats.org/markup-compatibility/2006">
              <mc:Choice xmlns:v="urn:schemas-microsoft-com:vml" Requires="v">
                <p:oleObj r:id="rId14" imgW="1244160" imgH="1688760" progId="">
                  <p:embed/>
                </p:oleObj>
              </mc:Choice>
              <mc:Fallback>
                <p:oleObj r:id="rId14" imgW="1244160" imgH="1688760" progId="">
                  <p:embed/>
                  <p:pic>
                    <p:nvPicPr>
                      <p:cNvPr id="76" name="Objekt 75">
                        <a:extLst>
                          <a:ext uri="{FF2B5EF4-FFF2-40B4-BE49-F238E27FC236}">
                            <a16:creationId xmlns:a16="http://schemas.microsoft.com/office/drawing/2014/main" id="{F75EF3AC-E56D-EC4D-F388-E77CF7DF58C8}"/>
                          </a:ext>
                        </a:extLst>
                      </p:cNvPr>
                      <p:cNvPicPr/>
                      <p:nvPr/>
                    </p:nvPicPr>
                    <p:blipFill>
                      <a:blip r:embed="rId15"/>
                      <a:stretch>
                        <a:fillRect/>
                      </a:stretch>
                    </p:blipFill>
                    <p:spPr>
                      <a:xfrm>
                        <a:off x="7014245" y="2127983"/>
                        <a:ext cx="622300" cy="844550"/>
                      </a:xfrm>
                      <a:prstGeom prst="rect">
                        <a:avLst/>
                      </a:prstGeom>
                    </p:spPr>
                  </p:pic>
                </p:oleObj>
              </mc:Fallback>
            </mc:AlternateContent>
          </a:graphicData>
        </a:graphic>
      </p:graphicFrame>
      <p:cxnSp>
        <p:nvCxnSpPr>
          <p:cNvPr id="77" name="Gerade Verbindung mit Pfeil 76">
            <a:extLst>
              <a:ext uri="{FF2B5EF4-FFF2-40B4-BE49-F238E27FC236}">
                <a16:creationId xmlns:a16="http://schemas.microsoft.com/office/drawing/2014/main" id="{B40924C2-DB00-44FB-35A9-1E1629CA04C7}"/>
              </a:ext>
            </a:extLst>
          </p:cNvPr>
          <p:cNvCxnSpPr>
            <a:cxnSpLocks/>
          </p:cNvCxnSpPr>
          <p:nvPr/>
        </p:nvCxnSpPr>
        <p:spPr>
          <a:xfrm>
            <a:off x="7302420" y="3027328"/>
            <a:ext cx="21980" cy="1715236"/>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0" name="Grafik 79" descr="Ein Bild, das Text, Mann, Person, Schlips enthält.&#10;&#10;Automatisch generierte Beschreibung">
            <a:extLst>
              <a:ext uri="{FF2B5EF4-FFF2-40B4-BE49-F238E27FC236}">
                <a16:creationId xmlns:a16="http://schemas.microsoft.com/office/drawing/2014/main" id="{33BCEF96-C428-F1A3-9AB0-C66A285FBABE}"/>
              </a:ext>
            </a:extLst>
          </p:cNvPr>
          <p:cNvPicPr>
            <a:picLocks noChangeAspect="1"/>
          </p:cNvPicPr>
          <p:nvPr/>
        </p:nvPicPr>
        <p:blipFill>
          <a:blip r:embed="rId16"/>
          <a:stretch>
            <a:fillRect/>
          </a:stretch>
        </p:blipFill>
        <p:spPr>
          <a:xfrm>
            <a:off x="4169375" y="3562954"/>
            <a:ext cx="605708" cy="931661"/>
          </a:xfrm>
          <a:prstGeom prst="rect">
            <a:avLst/>
          </a:prstGeom>
        </p:spPr>
      </p:pic>
      <p:pic>
        <p:nvPicPr>
          <p:cNvPr id="81" name="Grafik 80" descr="Ein Bild, das Text, Mann, Person, Schlips enthält.&#10;&#10;Automatisch generierte Beschreibung">
            <a:extLst>
              <a:ext uri="{FF2B5EF4-FFF2-40B4-BE49-F238E27FC236}">
                <a16:creationId xmlns:a16="http://schemas.microsoft.com/office/drawing/2014/main" id="{F7C03D73-84E3-B983-FC02-D98D03E858CF}"/>
              </a:ext>
            </a:extLst>
          </p:cNvPr>
          <p:cNvPicPr>
            <a:picLocks noChangeAspect="1"/>
          </p:cNvPicPr>
          <p:nvPr/>
        </p:nvPicPr>
        <p:blipFill>
          <a:blip r:embed="rId16"/>
          <a:stretch>
            <a:fillRect/>
          </a:stretch>
        </p:blipFill>
        <p:spPr>
          <a:xfrm>
            <a:off x="5582740" y="3557072"/>
            <a:ext cx="605708" cy="931661"/>
          </a:xfrm>
          <a:prstGeom prst="rect">
            <a:avLst/>
          </a:prstGeom>
        </p:spPr>
      </p:pic>
      <p:pic>
        <p:nvPicPr>
          <p:cNvPr id="83" name="Grafik 82" descr="Ein Bild, das Text, Schlips, Mann, tragen enthält.&#10;&#10;Automatisch generierte Beschreibung">
            <a:extLst>
              <a:ext uri="{FF2B5EF4-FFF2-40B4-BE49-F238E27FC236}">
                <a16:creationId xmlns:a16="http://schemas.microsoft.com/office/drawing/2014/main" id="{9F3C432D-F5E6-25C1-A8DF-12C4411319B6}"/>
              </a:ext>
            </a:extLst>
          </p:cNvPr>
          <p:cNvPicPr>
            <a:picLocks noChangeAspect="1"/>
          </p:cNvPicPr>
          <p:nvPr/>
        </p:nvPicPr>
        <p:blipFill>
          <a:blip r:embed="rId17"/>
          <a:stretch>
            <a:fillRect/>
          </a:stretch>
        </p:blipFill>
        <p:spPr>
          <a:xfrm>
            <a:off x="5563891" y="2100851"/>
            <a:ext cx="631215" cy="876302"/>
          </a:xfrm>
          <a:prstGeom prst="rect">
            <a:avLst/>
          </a:prstGeom>
        </p:spPr>
      </p:pic>
      <p:pic>
        <p:nvPicPr>
          <p:cNvPr id="84" name="Grafik 83" descr="Ein Bild, das Person, Mann, Anzug, alt enthält.&#10;&#10;Automatisch generierte Beschreibung">
            <a:extLst>
              <a:ext uri="{FF2B5EF4-FFF2-40B4-BE49-F238E27FC236}">
                <a16:creationId xmlns:a16="http://schemas.microsoft.com/office/drawing/2014/main" id="{BDEA9D22-9B81-CA92-C402-4CF4AB90523F}"/>
              </a:ext>
            </a:extLst>
          </p:cNvPr>
          <p:cNvPicPr>
            <a:picLocks noChangeAspect="1"/>
          </p:cNvPicPr>
          <p:nvPr/>
        </p:nvPicPr>
        <p:blipFill>
          <a:blip r:embed="rId18"/>
          <a:stretch>
            <a:fillRect/>
          </a:stretch>
        </p:blipFill>
        <p:spPr>
          <a:xfrm>
            <a:off x="4832125" y="3561632"/>
            <a:ext cx="606841" cy="924124"/>
          </a:xfrm>
          <a:prstGeom prst="rect">
            <a:avLst/>
          </a:prstGeom>
        </p:spPr>
      </p:pic>
      <p:cxnSp>
        <p:nvCxnSpPr>
          <p:cNvPr id="86" name="Gerade Verbindung mit Pfeil 85">
            <a:extLst>
              <a:ext uri="{FF2B5EF4-FFF2-40B4-BE49-F238E27FC236}">
                <a16:creationId xmlns:a16="http://schemas.microsoft.com/office/drawing/2014/main" id="{491FE6F2-5162-0C10-D378-5870CB722A2A}"/>
              </a:ext>
            </a:extLst>
          </p:cNvPr>
          <p:cNvCxnSpPr/>
          <p:nvPr/>
        </p:nvCxnSpPr>
        <p:spPr>
          <a:xfrm>
            <a:off x="5944985" y="4607470"/>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feld 86">
            <a:extLst>
              <a:ext uri="{FF2B5EF4-FFF2-40B4-BE49-F238E27FC236}">
                <a16:creationId xmlns:a16="http://schemas.microsoft.com/office/drawing/2014/main" id="{2C582B0A-03DD-1AA9-4621-FC21DA40E1DE}"/>
              </a:ext>
            </a:extLst>
          </p:cNvPr>
          <p:cNvSpPr txBox="1"/>
          <p:nvPr/>
        </p:nvSpPr>
        <p:spPr>
          <a:xfrm>
            <a:off x="5445949" y="2933534"/>
            <a:ext cx="930063" cy="923330"/>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1918 - 1989</a:t>
            </a:r>
          </a:p>
          <a:p>
            <a:endParaRPr lang="en-GB" dirty="0"/>
          </a:p>
        </p:txBody>
      </p:sp>
      <p:sp>
        <p:nvSpPr>
          <p:cNvPr id="88" name="Textfeld 87">
            <a:extLst>
              <a:ext uri="{FF2B5EF4-FFF2-40B4-BE49-F238E27FC236}">
                <a16:creationId xmlns:a16="http://schemas.microsoft.com/office/drawing/2014/main" id="{AE5CF8DF-E117-536E-5403-E4820941474D}"/>
              </a:ext>
            </a:extLst>
          </p:cNvPr>
          <p:cNvSpPr txBox="1"/>
          <p:nvPr/>
        </p:nvSpPr>
        <p:spPr>
          <a:xfrm>
            <a:off x="4147685" y="2749618"/>
            <a:ext cx="748218" cy="1107996"/>
          </a:xfrm>
          <a:prstGeom prst="rect">
            <a:avLst/>
          </a:prstGeom>
          <a:noFill/>
        </p:spPr>
        <p:txBody>
          <a:bodyPr wrap="none" rtlCol="0">
            <a:spAutoFit/>
          </a:bodyPr>
          <a:lstStyle/>
          <a:p>
            <a:pPr algn="ctr"/>
            <a:r>
              <a:rPr lang="de-DE" sz="1200" dirty="0"/>
              <a:t>A.M.. </a:t>
            </a:r>
          </a:p>
          <a:p>
            <a:pPr algn="ctr"/>
            <a:r>
              <a:rPr lang="de-DE" sz="1200" dirty="0" err="1"/>
              <a:t>Obukhov</a:t>
            </a:r>
            <a:endParaRPr lang="de-DE" sz="1200" dirty="0"/>
          </a:p>
          <a:p>
            <a:pPr algn="ctr"/>
            <a:r>
              <a:rPr lang="de-DE" sz="1200" dirty="0"/>
              <a:t>1918 – </a:t>
            </a:r>
          </a:p>
          <a:p>
            <a:pPr algn="ctr"/>
            <a:r>
              <a:rPr lang="de-DE" sz="1200" dirty="0"/>
              <a:t>1989</a:t>
            </a:r>
          </a:p>
          <a:p>
            <a:endParaRPr lang="en-GB" dirty="0"/>
          </a:p>
        </p:txBody>
      </p:sp>
      <p:sp>
        <p:nvSpPr>
          <p:cNvPr id="89" name="Textfeld 88">
            <a:extLst>
              <a:ext uri="{FF2B5EF4-FFF2-40B4-BE49-F238E27FC236}">
                <a16:creationId xmlns:a16="http://schemas.microsoft.com/office/drawing/2014/main" id="{BB373F4E-5505-D068-7536-37991DC12411}"/>
              </a:ext>
            </a:extLst>
          </p:cNvPr>
          <p:cNvSpPr txBox="1"/>
          <p:nvPr/>
        </p:nvSpPr>
        <p:spPr>
          <a:xfrm>
            <a:off x="4818943" y="2936583"/>
            <a:ext cx="711990" cy="923330"/>
          </a:xfrm>
          <a:prstGeom prst="rect">
            <a:avLst/>
          </a:prstGeom>
          <a:noFill/>
        </p:spPr>
        <p:txBody>
          <a:bodyPr wrap="none" rtlCol="0">
            <a:spAutoFit/>
          </a:bodyPr>
          <a:lstStyle/>
          <a:p>
            <a:pPr algn="ctr"/>
            <a:r>
              <a:rPr lang="de-DE" sz="1200" dirty="0" err="1"/>
              <a:t>H.Lettau</a:t>
            </a:r>
            <a:endParaRPr lang="de-DE" sz="1200" dirty="0"/>
          </a:p>
          <a:p>
            <a:pPr algn="ctr"/>
            <a:r>
              <a:rPr lang="de-DE" sz="1200" dirty="0"/>
              <a:t>1909 – </a:t>
            </a:r>
          </a:p>
          <a:p>
            <a:pPr algn="ctr"/>
            <a:r>
              <a:rPr lang="de-DE" sz="1200" dirty="0"/>
              <a:t>2005</a:t>
            </a:r>
          </a:p>
          <a:p>
            <a:endParaRPr lang="en-GB" dirty="0"/>
          </a:p>
        </p:txBody>
      </p:sp>
      <p:sp>
        <p:nvSpPr>
          <p:cNvPr id="90" name="Textfeld 89">
            <a:extLst>
              <a:ext uri="{FF2B5EF4-FFF2-40B4-BE49-F238E27FC236}">
                <a16:creationId xmlns:a16="http://schemas.microsoft.com/office/drawing/2014/main" id="{B6BD19BB-3CB4-8DC6-F7B3-5B3FD8E8941E}"/>
              </a:ext>
            </a:extLst>
          </p:cNvPr>
          <p:cNvSpPr txBox="1"/>
          <p:nvPr/>
        </p:nvSpPr>
        <p:spPr>
          <a:xfrm>
            <a:off x="5414562" y="1630005"/>
            <a:ext cx="930063" cy="738664"/>
          </a:xfrm>
          <a:prstGeom prst="rect">
            <a:avLst/>
          </a:prstGeom>
          <a:noFill/>
        </p:spPr>
        <p:txBody>
          <a:bodyPr wrap="none" rtlCol="0">
            <a:spAutoFit/>
          </a:bodyPr>
          <a:lstStyle/>
          <a:p>
            <a:pPr algn="ctr"/>
            <a:r>
              <a:rPr lang="de-DE" sz="1200" dirty="0"/>
              <a:t>A.S. </a:t>
            </a:r>
            <a:r>
              <a:rPr lang="de-DE" sz="1200" dirty="0" err="1"/>
              <a:t>Monin</a:t>
            </a:r>
            <a:endParaRPr lang="de-DE" sz="1200" dirty="0"/>
          </a:p>
          <a:p>
            <a:pPr algn="ctr"/>
            <a:r>
              <a:rPr lang="de-DE" sz="1200" dirty="0"/>
              <a:t>1921 - 2007</a:t>
            </a:r>
          </a:p>
          <a:p>
            <a:endParaRPr lang="en-GB" dirty="0"/>
          </a:p>
        </p:txBody>
      </p:sp>
      <p:cxnSp>
        <p:nvCxnSpPr>
          <p:cNvPr id="93" name="Gerade Verbindung mit Pfeil 92">
            <a:extLst>
              <a:ext uri="{FF2B5EF4-FFF2-40B4-BE49-F238E27FC236}">
                <a16:creationId xmlns:a16="http://schemas.microsoft.com/office/drawing/2014/main" id="{E09A1EA8-DE5A-B620-94B1-F3B56CDD0FDA}"/>
              </a:ext>
            </a:extLst>
          </p:cNvPr>
          <p:cNvCxnSpPr/>
          <p:nvPr/>
        </p:nvCxnSpPr>
        <p:spPr>
          <a:xfrm>
            <a:off x="5192472" y="458329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D977A544-E722-E0E1-40DD-DF2CD854BFF4}"/>
              </a:ext>
            </a:extLst>
          </p:cNvPr>
          <p:cNvSpPr txBox="1"/>
          <p:nvPr/>
        </p:nvSpPr>
        <p:spPr>
          <a:xfrm>
            <a:off x="1416630" y="5483140"/>
            <a:ext cx="1170192" cy="923330"/>
          </a:xfrm>
          <a:prstGeom prst="rect">
            <a:avLst/>
          </a:prstGeom>
          <a:noFill/>
        </p:spPr>
        <p:txBody>
          <a:bodyPr wrap="none" rtlCol="0">
            <a:spAutoFit/>
          </a:bodyPr>
          <a:lstStyle/>
          <a:p>
            <a:pPr algn="ctr"/>
            <a:r>
              <a:rPr lang="en-US" dirty="0"/>
              <a:t>Exchange</a:t>
            </a:r>
          </a:p>
          <a:p>
            <a:pPr algn="ctr"/>
            <a:r>
              <a:rPr lang="en-US" dirty="0"/>
              <a:t>coefficient</a:t>
            </a:r>
          </a:p>
          <a:p>
            <a:endParaRPr lang="en-GB" dirty="0"/>
          </a:p>
        </p:txBody>
      </p:sp>
      <p:sp>
        <p:nvSpPr>
          <p:cNvPr id="98" name="Textfeld 97">
            <a:extLst>
              <a:ext uri="{FF2B5EF4-FFF2-40B4-BE49-F238E27FC236}">
                <a16:creationId xmlns:a16="http://schemas.microsoft.com/office/drawing/2014/main" id="{37F8B90A-54F1-592E-F0F0-DD903D66D8FF}"/>
              </a:ext>
            </a:extLst>
          </p:cNvPr>
          <p:cNvSpPr txBox="1"/>
          <p:nvPr/>
        </p:nvSpPr>
        <p:spPr>
          <a:xfrm>
            <a:off x="2735367" y="5485525"/>
            <a:ext cx="1198533" cy="923330"/>
          </a:xfrm>
          <a:prstGeom prst="rect">
            <a:avLst/>
          </a:prstGeom>
          <a:noFill/>
        </p:spPr>
        <p:txBody>
          <a:bodyPr wrap="none" rtlCol="0">
            <a:spAutoFit/>
          </a:bodyPr>
          <a:lstStyle/>
          <a:p>
            <a:pPr algn="ctr"/>
            <a:r>
              <a:rPr lang="en-US" dirty="0"/>
              <a:t>Flux </a:t>
            </a:r>
          </a:p>
          <a:p>
            <a:pPr algn="ctr"/>
            <a:r>
              <a:rPr lang="en-US" dirty="0"/>
              <a:t>calculation</a:t>
            </a:r>
          </a:p>
          <a:p>
            <a:endParaRPr lang="en-GB" dirty="0"/>
          </a:p>
        </p:txBody>
      </p:sp>
      <p:sp>
        <p:nvSpPr>
          <p:cNvPr id="99" name="Textfeld 98">
            <a:extLst>
              <a:ext uri="{FF2B5EF4-FFF2-40B4-BE49-F238E27FC236}">
                <a16:creationId xmlns:a16="http://schemas.microsoft.com/office/drawing/2014/main" id="{BB0129CA-719A-B1C4-62F4-F3B65BC06F43}"/>
              </a:ext>
            </a:extLst>
          </p:cNvPr>
          <p:cNvSpPr txBox="1"/>
          <p:nvPr/>
        </p:nvSpPr>
        <p:spPr>
          <a:xfrm>
            <a:off x="4205107" y="5124578"/>
            <a:ext cx="1036117" cy="923330"/>
          </a:xfrm>
          <a:prstGeom prst="rect">
            <a:avLst/>
          </a:prstGeom>
          <a:noFill/>
        </p:spPr>
        <p:txBody>
          <a:bodyPr wrap="none" rtlCol="0">
            <a:spAutoFit/>
          </a:bodyPr>
          <a:lstStyle/>
          <a:p>
            <a:pPr algn="ctr"/>
            <a:r>
              <a:rPr lang="en-US" dirty="0" err="1"/>
              <a:t>Obukhov</a:t>
            </a:r>
            <a:endParaRPr lang="en-US" dirty="0"/>
          </a:p>
          <a:p>
            <a:pPr algn="ctr"/>
            <a:r>
              <a:rPr lang="en-US" dirty="0"/>
              <a:t>Length</a:t>
            </a:r>
          </a:p>
          <a:p>
            <a:endParaRPr lang="en-GB" dirty="0"/>
          </a:p>
        </p:txBody>
      </p:sp>
      <p:sp>
        <p:nvSpPr>
          <p:cNvPr id="100" name="Textfeld 99">
            <a:extLst>
              <a:ext uri="{FF2B5EF4-FFF2-40B4-BE49-F238E27FC236}">
                <a16:creationId xmlns:a16="http://schemas.microsoft.com/office/drawing/2014/main" id="{ED832E91-2384-9E6A-4379-CE63E2E1AA52}"/>
              </a:ext>
            </a:extLst>
          </p:cNvPr>
          <p:cNvSpPr txBox="1"/>
          <p:nvPr/>
        </p:nvSpPr>
        <p:spPr>
          <a:xfrm>
            <a:off x="4066351" y="5965218"/>
            <a:ext cx="1976760" cy="923330"/>
          </a:xfrm>
          <a:prstGeom prst="rect">
            <a:avLst/>
          </a:prstGeom>
          <a:noFill/>
        </p:spPr>
        <p:txBody>
          <a:bodyPr wrap="none" rtlCol="0">
            <a:spAutoFit/>
          </a:bodyPr>
          <a:lstStyle/>
          <a:p>
            <a:pPr algn="ctr"/>
            <a:r>
              <a:rPr lang="en-US" dirty="0" err="1"/>
              <a:t>Obukhov-Lettau</a:t>
            </a:r>
            <a:endParaRPr lang="en-US" dirty="0"/>
          </a:p>
          <a:p>
            <a:pPr algn="ctr"/>
            <a:r>
              <a:rPr lang="en-US" dirty="0"/>
              <a:t>Stability parameter</a:t>
            </a:r>
          </a:p>
          <a:p>
            <a:endParaRPr lang="en-GB" dirty="0"/>
          </a:p>
        </p:txBody>
      </p:sp>
      <p:sp>
        <p:nvSpPr>
          <p:cNvPr id="101" name="Textfeld 100">
            <a:extLst>
              <a:ext uri="{FF2B5EF4-FFF2-40B4-BE49-F238E27FC236}">
                <a16:creationId xmlns:a16="http://schemas.microsoft.com/office/drawing/2014/main" id="{CFCB740E-67CB-623E-7A29-496A416C5A5B}"/>
              </a:ext>
            </a:extLst>
          </p:cNvPr>
          <p:cNvSpPr txBox="1"/>
          <p:nvPr/>
        </p:nvSpPr>
        <p:spPr>
          <a:xfrm>
            <a:off x="5413429" y="5442465"/>
            <a:ext cx="1063112" cy="923330"/>
          </a:xfrm>
          <a:prstGeom prst="rect">
            <a:avLst/>
          </a:prstGeom>
          <a:noFill/>
        </p:spPr>
        <p:txBody>
          <a:bodyPr wrap="none" rtlCol="0">
            <a:spAutoFit/>
          </a:bodyPr>
          <a:lstStyle/>
          <a:p>
            <a:pPr algn="ctr"/>
            <a:r>
              <a:rPr lang="en-US" dirty="0"/>
              <a:t>Similarity</a:t>
            </a:r>
          </a:p>
          <a:p>
            <a:pPr algn="ctr"/>
            <a:r>
              <a:rPr lang="en-US" dirty="0"/>
              <a:t>Theory</a:t>
            </a:r>
          </a:p>
          <a:p>
            <a:endParaRPr lang="en-GB" dirty="0"/>
          </a:p>
        </p:txBody>
      </p:sp>
      <p:sp>
        <p:nvSpPr>
          <p:cNvPr id="102" name="Textfeld 101">
            <a:extLst>
              <a:ext uri="{FF2B5EF4-FFF2-40B4-BE49-F238E27FC236}">
                <a16:creationId xmlns:a16="http://schemas.microsoft.com/office/drawing/2014/main" id="{3FF9FFBE-8449-7379-3E2D-99693C8D131C}"/>
              </a:ext>
            </a:extLst>
          </p:cNvPr>
          <p:cNvSpPr txBox="1"/>
          <p:nvPr/>
        </p:nvSpPr>
        <p:spPr>
          <a:xfrm>
            <a:off x="6343417" y="5447063"/>
            <a:ext cx="1407245" cy="923330"/>
          </a:xfrm>
          <a:prstGeom prst="rect">
            <a:avLst/>
          </a:prstGeom>
          <a:noFill/>
        </p:spPr>
        <p:txBody>
          <a:bodyPr wrap="none" rtlCol="0">
            <a:spAutoFit/>
          </a:bodyPr>
          <a:lstStyle/>
          <a:p>
            <a:pPr algn="ctr"/>
            <a:r>
              <a:rPr lang="en-US" dirty="0"/>
              <a:t>Sonic</a:t>
            </a:r>
          </a:p>
          <a:p>
            <a:pPr algn="ctr"/>
            <a:r>
              <a:rPr lang="en-US" dirty="0"/>
              <a:t>anemometer</a:t>
            </a:r>
          </a:p>
          <a:p>
            <a:endParaRPr lang="en-GB" dirty="0"/>
          </a:p>
        </p:txBody>
      </p:sp>
      <p:sp>
        <p:nvSpPr>
          <p:cNvPr id="103" name="Textfeld 102">
            <a:extLst>
              <a:ext uri="{FF2B5EF4-FFF2-40B4-BE49-F238E27FC236}">
                <a16:creationId xmlns:a16="http://schemas.microsoft.com/office/drawing/2014/main" id="{2CE465EC-3A13-61F4-7BE1-B3B38A93B6F8}"/>
              </a:ext>
            </a:extLst>
          </p:cNvPr>
          <p:cNvSpPr txBox="1"/>
          <p:nvPr/>
        </p:nvSpPr>
        <p:spPr>
          <a:xfrm>
            <a:off x="7949042" y="5427665"/>
            <a:ext cx="1058367" cy="923330"/>
          </a:xfrm>
          <a:prstGeom prst="rect">
            <a:avLst/>
          </a:prstGeom>
          <a:noFill/>
        </p:spPr>
        <p:txBody>
          <a:bodyPr wrap="none" rtlCol="0">
            <a:spAutoFit/>
          </a:bodyPr>
          <a:lstStyle/>
          <a:p>
            <a:pPr algn="ctr"/>
            <a:r>
              <a:rPr lang="en-US" dirty="0"/>
              <a:t>Universal</a:t>
            </a:r>
          </a:p>
          <a:p>
            <a:pPr algn="ctr"/>
            <a:r>
              <a:rPr lang="en-US" dirty="0"/>
              <a:t>function</a:t>
            </a:r>
          </a:p>
          <a:p>
            <a:endParaRPr lang="en-GB" dirty="0"/>
          </a:p>
        </p:txBody>
      </p:sp>
      <p:sp>
        <p:nvSpPr>
          <p:cNvPr id="104" name="Textfeld 103">
            <a:extLst>
              <a:ext uri="{FF2B5EF4-FFF2-40B4-BE49-F238E27FC236}">
                <a16:creationId xmlns:a16="http://schemas.microsoft.com/office/drawing/2014/main" id="{7430AA9E-758C-59CF-B38A-5D4B4AB8866E}"/>
              </a:ext>
            </a:extLst>
          </p:cNvPr>
          <p:cNvSpPr txBox="1"/>
          <p:nvPr/>
        </p:nvSpPr>
        <p:spPr>
          <a:xfrm>
            <a:off x="9675487" y="5427665"/>
            <a:ext cx="2370457" cy="923330"/>
          </a:xfrm>
          <a:prstGeom prst="rect">
            <a:avLst/>
          </a:prstGeom>
          <a:noFill/>
        </p:spPr>
        <p:txBody>
          <a:bodyPr wrap="none" rtlCol="0">
            <a:spAutoFit/>
          </a:bodyPr>
          <a:lstStyle/>
          <a:p>
            <a:pPr algn="ctr"/>
            <a:r>
              <a:rPr lang="en-US" dirty="0"/>
              <a:t>Corrected </a:t>
            </a:r>
          </a:p>
          <a:p>
            <a:pPr algn="ctr"/>
            <a:r>
              <a:rPr lang="en-US" dirty="0"/>
              <a:t>universal function</a:t>
            </a:r>
          </a:p>
          <a:p>
            <a:endParaRPr lang="en-GB" dirty="0"/>
          </a:p>
        </p:txBody>
      </p:sp>
      <p:sp>
        <p:nvSpPr>
          <p:cNvPr id="105" name="Textfeld 104">
            <a:extLst>
              <a:ext uri="{FF2B5EF4-FFF2-40B4-BE49-F238E27FC236}">
                <a16:creationId xmlns:a16="http://schemas.microsoft.com/office/drawing/2014/main" id="{E5E1CA1D-DB6F-EC25-5E5D-60A01508F40E}"/>
              </a:ext>
            </a:extLst>
          </p:cNvPr>
          <p:cNvSpPr txBox="1"/>
          <p:nvPr/>
        </p:nvSpPr>
        <p:spPr>
          <a:xfrm>
            <a:off x="409710" y="1095531"/>
            <a:ext cx="3278303" cy="523220"/>
          </a:xfrm>
          <a:prstGeom prst="rect">
            <a:avLst/>
          </a:prstGeom>
          <a:noFill/>
        </p:spPr>
        <p:txBody>
          <a:bodyPr wrap="square">
            <a:spAutoFit/>
          </a:bodyPr>
          <a:lstStyle/>
          <a:p>
            <a:r>
              <a:rPr lang="de-DE" sz="2800" b="1" dirty="0"/>
              <a:t>S</a:t>
            </a:r>
            <a:r>
              <a:rPr lang="en-GB" sz="2800" b="1" dirty="0" err="1"/>
              <a:t>urface</a:t>
            </a:r>
            <a:r>
              <a:rPr lang="en-GB" sz="2800" b="1" dirty="0"/>
              <a:t> Layer Fluxes</a:t>
            </a:r>
          </a:p>
        </p:txBody>
      </p:sp>
      <p:cxnSp>
        <p:nvCxnSpPr>
          <p:cNvPr id="2" name="Gerade Verbindung mit Pfeil 1">
            <a:extLst>
              <a:ext uri="{FF2B5EF4-FFF2-40B4-BE49-F238E27FC236}">
                <a16:creationId xmlns:a16="http://schemas.microsoft.com/office/drawing/2014/main" id="{433D40C3-990A-7C33-6A90-191A9F95187E}"/>
              </a:ext>
            </a:extLst>
          </p:cNvPr>
          <p:cNvCxnSpPr/>
          <p:nvPr/>
        </p:nvCxnSpPr>
        <p:spPr>
          <a:xfrm>
            <a:off x="4723165" y="45795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descr="Ein Bild, das Person, Menschliches Gesicht, Kleidung, Porträt enthält.&#10;&#10;Automatisch generierte Beschreibung">
            <a:extLst>
              <a:ext uri="{FF2B5EF4-FFF2-40B4-BE49-F238E27FC236}">
                <a16:creationId xmlns:a16="http://schemas.microsoft.com/office/drawing/2014/main" id="{E2A909F8-8476-DEF0-34A3-628A9964D758}"/>
              </a:ext>
            </a:extLst>
          </p:cNvPr>
          <p:cNvPicPr>
            <a:picLocks noChangeAspect="1"/>
          </p:cNvPicPr>
          <p:nvPr/>
        </p:nvPicPr>
        <p:blipFill>
          <a:blip r:embed="rId19"/>
          <a:stretch>
            <a:fillRect/>
          </a:stretch>
        </p:blipFill>
        <p:spPr>
          <a:xfrm>
            <a:off x="2285033" y="2115305"/>
            <a:ext cx="598287" cy="883226"/>
          </a:xfrm>
          <a:prstGeom prst="rect">
            <a:avLst/>
          </a:prstGeom>
        </p:spPr>
      </p:pic>
      <p:cxnSp>
        <p:nvCxnSpPr>
          <p:cNvPr id="5" name="Gerade Verbindung mit Pfeil 4">
            <a:extLst>
              <a:ext uri="{FF2B5EF4-FFF2-40B4-BE49-F238E27FC236}">
                <a16:creationId xmlns:a16="http://schemas.microsoft.com/office/drawing/2014/main" id="{1DED5086-00EA-5AE4-4559-E7C13E5A9ECA}"/>
              </a:ext>
            </a:extLst>
          </p:cNvPr>
          <p:cNvCxnSpPr/>
          <p:nvPr/>
        </p:nvCxnSpPr>
        <p:spPr>
          <a:xfrm>
            <a:off x="2574476" y="4625634"/>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9627B03-12D3-F415-90A9-36CD1C02AC66}"/>
              </a:ext>
            </a:extLst>
          </p:cNvPr>
          <p:cNvSpPr txBox="1"/>
          <p:nvPr/>
        </p:nvSpPr>
        <p:spPr>
          <a:xfrm>
            <a:off x="2121790" y="1665963"/>
            <a:ext cx="930063" cy="738664"/>
          </a:xfrm>
          <a:prstGeom prst="rect">
            <a:avLst/>
          </a:prstGeom>
          <a:noFill/>
        </p:spPr>
        <p:txBody>
          <a:bodyPr wrap="none" rtlCol="0">
            <a:spAutoFit/>
          </a:bodyPr>
          <a:lstStyle/>
          <a:p>
            <a:r>
              <a:rPr lang="de-DE" sz="1200" dirty="0"/>
              <a:t>T. v </a:t>
            </a:r>
            <a:r>
              <a:rPr lang="de-DE" sz="1200" dirty="0" err="1"/>
              <a:t>Kármán</a:t>
            </a:r>
            <a:endParaRPr lang="de-DE" sz="1200" dirty="0"/>
          </a:p>
          <a:p>
            <a:r>
              <a:rPr lang="de-DE" sz="1200" dirty="0"/>
              <a:t>1881 - 1963</a:t>
            </a:r>
          </a:p>
          <a:p>
            <a:endParaRPr lang="en-GB" dirty="0"/>
          </a:p>
        </p:txBody>
      </p:sp>
      <p:pic>
        <p:nvPicPr>
          <p:cNvPr id="10" name="Grafik 9">
            <a:extLst>
              <a:ext uri="{FF2B5EF4-FFF2-40B4-BE49-F238E27FC236}">
                <a16:creationId xmlns:a16="http://schemas.microsoft.com/office/drawing/2014/main" id="{F9C35522-787B-DF00-3C08-CFDB8FDE1926}"/>
              </a:ext>
            </a:extLst>
          </p:cNvPr>
          <p:cNvPicPr>
            <a:picLocks noChangeAspect="1"/>
          </p:cNvPicPr>
          <p:nvPr/>
        </p:nvPicPr>
        <p:blipFill>
          <a:blip r:embed="rId20"/>
          <a:stretch>
            <a:fillRect/>
          </a:stretch>
        </p:blipFill>
        <p:spPr>
          <a:xfrm>
            <a:off x="4820861" y="2966259"/>
            <a:ext cx="5039360" cy="3756991"/>
          </a:xfrm>
          <a:prstGeom prst="rect">
            <a:avLst/>
          </a:prstGeom>
        </p:spPr>
      </p:pic>
      <p:pic>
        <p:nvPicPr>
          <p:cNvPr id="12" name="Grafik 11">
            <a:extLst>
              <a:ext uri="{FF2B5EF4-FFF2-40B4-BE49-F238E27FC236}">
                <a16:creationId xmlns:a16="http://schemas.microsoft.com/office/drawing/2014/main" id="{C2410F1E-CDAC-4048-B537-56B1E0C83770}"/>
              </a:ext>
            </a:extLst>
          </p:cNvPr>
          <p:cNvPicPr>
            <a:picLocks noChangeAspect="1"/>
          </p:cNvPicPr>
          <p:nvPr/>
        </p:nvPicPr>
        <p:blipFill>
          <a:blip r:embed="rId21"/>
          <a:stretch>
            <a:fillRect/>
          </a:stretch>
        </p:blipFill>
        <p:spPr>
          <a:xfrm>
            <a:off x="4775517" y="1265509"/>
            <a:ext cx="4795520" cy="1699591"/>
          </a:xfrm>
          <a:prstGeom prst="rect">
            <a:avLst/>
          </a:prstGeom>
        </p:spPr>
      </p:pic>
      <p:graphicFrame>
        <p:nvGraphicFramePr>
          <p:cNvPr id="13" name="Objekt 12">
            <a:extLst>
              <a:ext uri="{FF2B5EF4-FFF2-40B4-BE49-F238E27FC236}">
                <a16:creationId xmlns:a16="http://schemas.microsoft.com/office/drawing/2014/main" id="{E5125F50-E640-D1BC-9F50-37FFEF73BD38}"/>
              </a:ext>
            </a:extLst>
          </p:cNvPr>
          <p:cNvGraphicFramePr>
            <a:graphicFrameLocks noChangeAspect="1"/>
          </p:cNvGraphicFramePr>
          <p:nvPr>
            <p:extLst>
              <p:ext uri="{D42A27DB-BD31-4B8C-83A1-F6EECF244321}">
                <p14:modId xmlns:p14="http://schemas.microsoft.com/office/powerpoint/2010/main" val="4116162241"/>
              </p:ext>
            </p:extLst>
          </p:nvPr>
        </p:nvGraphicFramePr>
        <p:xfrm>
          <a:off x="10499481" y="3717920"/>
          <a:ext cx="628650" cy="846137"/>
        </p:xfrm>
        <a:graphic>
          <a:graphicData uri="http://schemas.openxmlformats.org/presentationml/2006/ole">
            <mc:AlternateContent xmlns:mc="http://schemas.openxmlformats.org/markup-compatibility/2006">
              <mc:Choice xmlns:v="urn:schemas-microsoft-com:vml" Requires="v">
                <p:oleObj r:id="rId22" imgW="628560" imgH="846360" progId="">
                  <p:embed/>
                </p:oleObj>
              </mc:Choice>
              <mc:Fallback>
                <p:oleObj r:id="rId22" imgW="628560" imgH="846360" progId="">
                  <p:embed/>
                  <p:pic>
                    <p:nvPicPr>
                      <p:cNvPr id="0" name=""/>
                      <p:cNvPicPr/>
                      <p:nvPr/>
                    </p:nvPicPr>
                    <p:blipFill>
                      <a:blip r:embed="rId23"/>
                      <a:stretch>
                        <a:fillRect/>
                      </a:stretch>
                    </p:blipFill>
                    <p:spPr>
                      <a:xfrm>
                        <a:off x="10499481" y="3717920"/>
                        <a:ext cx="628650" cy="846137"/>
                      </a:xfrm>
                      <a:prstGeom prst="rect">
                        <a:avLst/>
                      </a:prstGeom>
                    </p:spPr>
                  </p:pic>
                </p:oleObj>
              </mc:Fallback>
            </mc:AlternateContent>
          </a:graphicData>
        </a:graphic>
      </p:graphicFrame>
    </p:spTree>
    <p:extLst>
      <p:ext uri="{BB962C8B-B14F-4D97-AF65-F5344CB8AC3E}">
        <p14:creationId xmlns:p14="http://schemas.microsoft.com/office/powerpoint/2010/main" val="768702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descr="Ein Bild, das Text, Mann, Person, Schlips enthält.&#10;&#10;Automatisch generierte Beschreibung">
            <a:extLst>
              <a:ext uri="{FF2B5EF4-FFF2-40B4-BE49-F238E27FC236}">
                <a16:creationId xmlns:a16="http://schemas.microsoft.com/office/drawing/2014/main" id="{4428F493-E7AA-9F9F-AE43-10611EA16518}"/>
              </a:ext>
            </a:extLst>
          </p:cNvPr>
          <p:cNvPicPr>
            <a:picLocks noChangeAspect="1"/>
          </p:cNvPicPr>
          <p:nvPr/>
        </p:nvPicPr>
        <p:blipFill>
          <a:blip r:embed="rId3"/>
          <a:stretch>
            <a:fillRect/>
          </a:stretch>
        </p:blipFill>
        <p:spPr>
          <a:xfrm>
            <a:off x="4141287" y="2839948"/>
            <a:ext cx="605708" cy="1026918"/>
          </a:xfrm>
          <a:prstGeom prst="rect">
            <a:avLst/>
          </a:prstGeom>
        </p:spPr>
      </p:pic>
      <p:sp>
        <p:nvSpPr>
          <p:cNvPr id="13" name="Textfeld 12">
            <a:extLst>
              <a:ext uri="{FF2B5EF4-FFF2-40B4-BE49-F238E27FC236}">
                <a16:creationId xmlns:a16="http://schemas.microsoft.com/office/drawing/2014/main" id="{2CA2AE2B-3DFE-D3E2-4910-56364A8DBEC2}"/>
              </a:ext>
            </a:extLst>
          </p:cNvPr>
          <p:cNvSpPr txBox="1"/>
          <p:nvPr/>
        </p:nvSpPr>
        <p:spPr>
          <a:xfrm>
            <a:off x="2401180" y="5424673"/>
            <a:ext cx="1231556" cy="923330"/>
          </a:xfrm>
          <a:prstGeom prst="rect">
            <a:avLst/>
          </a:prstGeom>
          <a:noFill/>
        </p:spPr>
        <p:txBody>
          <a:bodyPr wrap="none" rtlCol="0">
            <a:spAutoFit/>
          </a:bodyPr>
          <a:lstStyle/>
          <a:p>
            <a:pPr algn="ctr"/>
            <a:r>
              <a:rPr lang="en-US" dirty="0"/>
              <a:t>Turbulence</a:t>
            </a:r>
          </a:p>
          <a:p>
            <a:pPr algn="ctr"/>
            <a:r>
              <a:rPr lang="en-US" dirty="0"/>
              <a:t>Spectrum</a:t>
            </a:r>
          </a:p>
          <a:p>
            <a:endParaRPr lang="en-GB" dirty="0"/>
          </a:p>
        </p:txBody>
      </p:sp>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34285" y="485775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34284"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512769"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895800"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39789" y="4841627"/>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08472"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54811"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715505"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25151" y="485775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42950CCB-BFA4-2E2D-BEEB-1138A14BB312}"/>
              </a:ext>
            </a:extLst>
          </p:cNvPr>
          <p:cNvSpPr txBox="1"/>
          <p:nvPr/>
        </p:nvSpPr>
        <p:spPr>
          <a:xfrm>
            <a:off x="707913" y="5058797"/>
            <a:ext cx="652743" cy="646331"/>
          </a:xfrm>
          <a:prstGeom prst="rect">
            <a:avLst/>
          </a:prstGeom>
          <a:noFill/>
        </p:spPr>
        <p:txBody>
          <a:bodyPr wrap="none" rtlCol="0">
            <a:spAutoFit/>
          </a:bodyPr>
          <a:lstStyle/>
          <a:p>
            <a:r>
              <a:rPr lang="de-DE" b="1" dirty="0">
                <a:solidFill>
                  <a:schemeClr val="tx1">
                    <a:lumMod val="75000"/>
                    <a:lumOff val="25000"/>
                  </a:schemeClr>
                </a:solidFill>
              </a:rPr>
              <a:t>1920</a:t>
            </a:r>
          </a:p>
          <a:p>
            <a:endParaRPr lang="en-GB" dirty="0"/>
          </a:p>
        </p:txBody>
      </p:sp>
      <p:sp>
        <p:nvSpPr>
          <p:cNvPr id="27" name="Textfeld 26">
            <a:extLst>
              <a:ext uri="{FF2B5EF4-FFF2-40B4-BE49-F238E27FC236}">
                <a16:creationId xmlns:a16="http://schemas.microsoft.com/office/drawing/2014/main" id="{B908EEE1-5DAF-5C30-532E-AD145EF5DD90}"/>
              </a:ext>
            </a:extLst>
          </p:cNvPr>
          <p:cNvSpPr txBox="1"/>
          <p:nvPr/>
        </p:nvSpPr>
        <p:spPr>
          <a:xfrm>
            <a:off x="2186397" y="5042488"/>
            <a:ext cx="652743" cy="646331"/>
          </a:xfrm>
          <a:prstGeom prst="rect">
            <a:avLst/>
          </a:prstGeom>
          <a:noFill/>
        </p:spPr>
        <p:txBody>
          <a:bodyPr wrap="none" rtlCol="0">
            <a:spAutoFit/>
          </a:bodyPr>
          <a:lstStyle/>
          <a:p>
            <a:r>
              <a:rPr lang="de-DE" b="1" dirty="0">
                <a:solidFill>
                  <a:schemeClr val="tx1">
                    <a:lumMod val="75000"/>
                    <a:lumOff val="25000"/>
                  </a:schemeClr>
                </a:solidFill>
              </a:rPr>
              <a:t>1930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3618958" y="5017770"/>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4990558" y="5017769"/>
            <a:ext cx="652743" cy="646331"/>
          </a:xfrm>
          <a:prstGeom prst="rect">
            <a:avLst/>
          </a:prstGeom>
          <a:noFill/>
        </p:spPr>
        <p:txBody>
          <a:bodyPr wrap="none" rtlCol="0">
            <a:spAutoFit/>
          </a:bodyPr>
          <a:lstStyle/>
          <a:p>
            <a:r>
              <a:rPr lang="de-DE" b="1" dirty="0">
                <a:solidFill>
                  <a:schemeClr val="tx1">
                    <a:lumMod val="75000"/>
                    <a:lumOff val="25000"/>
                  </a:schemeClr>
                </a:solidFill>
              </a:rPr>
              <a:t>1945</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6482101" y="5005434"/>
            <a:ext cx="652743" cy="646331"/>
          </a:xfrm>
          <a:prstGeom prst="rect">
            <a:avLst/>
          </a:prstGeom>
          <a:noFill/>
        </p:spPr>
        <p:txBody>
          <a:bodyPr wrap="none" rtlCol="0">
            <a:spAutoFit/>
          </a:bodyPr>
          <a:lstStyle/>
          <a:p>
            <a:r>
              <a:rPr lang="de-DE" b="1" dirty="0">
                <a:solidFill>
                  <a:schemeClr val="tx1">
                    <a:lumMod val="75000"/>
                    <a:lumOff val="25000"/>
                  </a:schemeClr>
                </a:solidFill>
              </a:rPr>
              <a:t>1950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7928440" y="5017768"/>
            <a:ext cx="652743" cy="646331"/>
          </a:xfrm>
          <a:prstGeom prst="rect">
            <a:avLst/>
          </a:prstGeom>
          <a:noFill/>
        </p:spPr>
        <p:txBody>
          <a:bodyPr wrap="none" rtlCol="0">
            <a:spAutoFit/>
          </a:bodyPr>
          <a:lstStyle/>
          <a:p>
            <a:r>
              <a:rPr lang="de-DE" b="1" dirty="0">
                <a:solidFill>
                  <a:schemeClr val="tx1">
                    <a:lumMod val="75000"/>
                    <a:lumOff val="25000"/>
                  </a:schemeClr>
                </a:solidFill>
              </a:rPr>
              <a:t>1955</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45244" y="5006526"/>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96541" y="5037193"/>
            <a:ext cx="652743" cy="646331"/>
          </a:xfrm>
          <a:prstGeom prst="rect">
            <a:avLst/>
          </a:prstGeom>
          <a:noFill/>
        </p:spPr>
        <p:txBody>
          <a:bodyPr wrap="none" rtlCol="0">
            <a:spAutoFit/>
          </a:bodyPr>
          <a:lstStyle/>
          <a:p>
            <a:r>
              <a:rPr lang="de-DE" b="1" dirty="0">
                <a:solidFill>
                  <a:schemeClr val="tx1">
                    <a:lumMod val="75000"/>
                    <a:lumOff val="25000"/>
                  </a:schemeClr>
                </a:solidFill>
              </a:rPr>
              <a:t>1965</a:t>
            </a:r>
          </a:p>
          <a:p>
            <a:endParaRPr lang="en-GB" dirty="0"/>
          </a:p>
        </p:txBody>
      </p:sp>
      <p:sp>
        <p:nvSpPr>
          <p:cNvPr id="2" name="Textfeld 1">
            <a:extLst>
              <a:ext uri="{FF2B5EF4-FFF2-40B4-BE49-F238E27FC236}">
                <a16:creationId xmlns:a16="http://schemas.microsoft.com/office/drawing/2014/main" id="{5310E8DB-C25F-A40E-C03E-6BB29D4E912D}"/>
              </a:ext>
            </a:extLst>
          </p:cNvPr>
          <p:cNvSpPr txBox="1"/>
          <p:nvPr/>
        </p:nvSpPr>
        <p:spPr>
          <a:xfrm>
            <a:off x="881901" y="1275983"/>
            <a:ext cx="3446070" cy="523220"/>
          </a:xfrm>
          <a:prstGeom prst="rect">
            <a:avLst/>
          </a:prstGeom>
          <a:noFill/>
        </p:spPr>
        <p:txBody>
          <a:bodyPr wrap="square">
            <a:spAutoFit/>
          </a:bodyPr>
          <a:lstStyle/>
          <a:p>
            <a:r>
              <a:rPr lang="de-DE" sz="2800" b="1" dirty="0"/>
              <a:t>Statistical </a:t>
            </a:r>
            <a:r>
              <a:rPr lang="de-DE" sz="2800" b="1" dirty="0" err="1"/>
              <a:t>Turbulence</a:t>
            </a:r>
            <a:endParaRPr lang="en-GB" sz="2800" b="1" dirty="0"/>
          </a:p>
        </p:txBody>
      </p:sp>
      <p:graphicFrame>
        <p:nvGraphicFramePr>
          <p:cNvPr id="35" name="Objekt 34">
            <a:extLst>
              <a:ext uri="{FF2B5EF4-FFF2-40B4-BE49-F238E27FC236}">
                <a16:creationId xmlns:a16="http://schemas.microsoft.com/office/drawing/2014/main" id="{2425F9FD-222C-03B4-089A-2253A03A3F63}"/>
              </a:ext>
            </a:extLst>
          </p:cNvPr>
          <p:cNvGraphicFramePr>
            <a:graphicFrameLocks noChangeAspect="1"/>
          </p:cNvGraphicFramePr>
          <p:nvPr>
            <p:extLst>
              <p:ext uri="{D42A27DB-BD31-4B8C-83A1-F6EECF244321}">
                <p14:modId xmlns:p14="http://schemas.microsoft.com/office/powerpoint/2010/main" val="2650052933"/>
              </p:ext>
            </p:extLst>
          </p:nvPr>
        </p:nvGraphicFramePr>
        <p:xfrm>
          <a:off x="2767095" y="3584559"/>
          <a:ext cx="786564" cy="1012274"/>
        </p:xfrm>
        <a:graphic>
          <a:graphicData uri="http://schemas.openxmlformats.org/presentationml/2006/ole">
            <mc:AlternateContent xmlns:mc="http://schemas.openxmlformats.org/markup-compatibility/2006">
              <mc:Choice xmlns:v="urn:schemas-microsoft-com:vml" Requires="v">
                <p:oleObj r:id="rId4" imgW="1460160" imgH="1879200" progId="">
                  <p:embed/>
                </p:oleObj>
              </mc:Choice>
              <mc:Fallback>
                <p:oleObj r:id="rId4" imgW="1460160" imgH="1879200" progId="">
                  <p:embed/>
                  <p:pic>
                    <p:nvPicPr>
                      <p:cNvPr id="0" name=""/>
                      <p:cNvPicPr/>
                      <p:nvPr/>
                    </p:nvPicPr>
                    <p:blipFill>
                      <a:blip r:embed="rId5"/>
                      <a:stretch>
                        <a:fillRect/>
                      </a:stretch>
                    </p:blipFill>
                    <p:spPr>
                      <a:xfrm>
                        <a:off x="2767095" y="3584559"/>
                        <a:ext cx="786564" cy="1012274"/>
                      </a:xfrm>
                      <a:prstGeom prst="rect">
                        <a:avLst/>
                      </a:prstGeom>
                    </p:spPr>
                  </p:pic>
                </p:oleObj>
              </mc:Fallback>
            </mc:AlternateContent>
          </a:graphicData>
        </a:graphic>
      </p:graphicFrame>
      <p:sp>
        <p:nvSpPr>
          <p:cNvPr id="36" name="Textfeld 35">
            <a:extLst>
              <a:ext uri="{FF2B5EF4-FFF2-40B4-BE49-F238E27FC236}">
                <a16:creationId xmlns:a16="http://schemas.microsoft.com/office/drawing/2014/main" id="{747AC317-0236-EAE1-1C59-C75EEDB88029}"/>
              </a:ext>
            </a:extLst>
          </p:cNvPr>
          <p:cNvSpPr txBox="1"/>
          <p:nvPr/>
        </p:nvSpPr>
        <p:spPr>
          <a:xfrm>
            <a:off x="2683127" y="3118579"/>
            <a:ext cx="930063" cy="738664"/>
          </a:xfrm>
          <a:prstGeom prst="rect">
            <a:avLst/>
          </a:prstGeom>
          <a:noFill/>
        </p:spPr>
        <p:txBody>
          <a:bodyPr wrap="none" rtlCol="0">
            <a:spAutoFit/>
          </a:bodyPr>
          <a:lstStyle/>
          <a:p>
            <a:r>
              <a:rPr lang="de-DE" sz="1200" dirty="0"/>
              <a:t>G.I. Taylor</a:t>
            </a:r>
          </a:p>
          <a:p>
            <a:r>
              <a:rPr lang="de-DE" sz="1200" dirty="0"/>
              <a:t>1886 - 1975</a:t>
            </a:r>
          </a:p>
          <a:p>
            <a:endParaRPr lang="en-GB" dirty="0"/>
          </a:p>
        </p:txBody>
      </p:sp>
      <p:pic>
        <p:nvPicPr>
          <p:cNvPr id="38" name="Grafik 37" descr="Ein Bild, das Person, Mann enthält.&#10;&#10;Automatisch generierte Beschreibung">
            <a:extLst>
              <a:ext uri="{FF2B5EF4-FFF2-40B4-BE49-F238E27FC236}">
                <a16:creationId xmlns:a16="http://schemas.microsoft.com/office/drawing/2014/main" id="{817CED43-DEF9-51A3-ADFE-5C8DCCEEC8F9}"/>
              </a:ext>
            </a:extLst>
          </p:cNvPr>
          <p:cNvPicPr>
            <a:picLocks noChangeAspect="1"/>
          </p:cNvPicPr>
          <p:nvPr/>
        </p:nvPicPr>
        <p:blipFill>
          <a:blip r:embed="rId6"/>
          <a:stretch>
            <a:fillRect/>
          </a:stretch>
        </p:blipFill>
        <p:spPr>
          <a:xfrm>
            <a:off x="3618958" y="3559011"/>
            <a:ext cx="828849" cy="1041563"/>
          </a:xfrm>
          <a:prstGeom prst="rect">
            <a:avLst/>
          </a:prstGeom>
        </p:spPr>
      </p:pic>
      <p:sp>
        <p:nvSpPr>
          <p:cNvPr id="39" name="Textfeld 38">
            <a:extLst>
              <a:ext uri="{FF2B5EF4-FFF2-40B4-BE49-F238E27FC236}">
                <a16:creationId xmlns:a16="http://schemas.microsoft.com/office/drawing/2014/main" id="{8AF6EE59-8206-8B4F-8BBE-8CEAC3040E83}"/>
              </a:ext>
            </a:extLst>
          </p:cNvPr>
          <p:cNvSpPr txBox="1"/>
          <p:nvPr/>
        </p:nvSpPr>
        <p:spPr>
          <a:xfrm>
            <a:off x="3618958" y="2952428"/>
            <a:ext cx="937501" cy="923330"/>
          </a:xfrm>
          <a:prstGeom prst="rect">
            <a:avLst/>
          </a:prstGeom>
          <a:noFill/>
        </p:spPr>
        <p:txBody>
          <a:bodyPr wrap="none" rtlCol="0">
            <a:spAutoFit/>
          </a:bodyPr>
          <a:lstStyle/>
          <a:p>
            <a:r>
              <a:rPr lang="de-DE" sz="1200" dirty="0"/>
              <a:t>A.N.</a:t>
            </a:r>
          </a:p>
          <a:p>
            <a:r>
              <a:rPr lang="de-DE" sz="1200" dirty="0"/>
              <a:t>Kolmogorov</a:t>
            </a:r>
          </a:p>
          <a:p>
            <a:r>
              <a:rPr lang="de-DE" sz="1200" dirty="0"/>
              <a:t>1903 - 1987</a:t>
            </a:r>
          </a:p>
          <a:p>
            <a:endParaRPr lang="en-GB" dirty="0"/>
          </a:p>
        </p:txBody>
      </p:sp>
      <p:pic>
        <p:nvPicPr>
          <p:cNvPr id="41" name="Grafik 40" descr="Ein Bild, das Person, Mann, Wand, drinnen enthält.&#10;&#10;Automatisch generierte Beschreibung">
            <a:extLst>
              <a:ext uri="{FF2B5EF4-FFF2-40B4-BE49-F238E27FC236}">
                <a16:creationId xmlns:a16="http://schemas.microsoft.com/office/drawing/2014/main" id="{814250E7-E4E9-144B-699F-A68CA294D703}"/>
              </a:ext>
            </a:extLst>
          </p:cNvPr>
          <p:cNvPicPr>
            <a:picLocks noChangeAspect="1"/>
          </p:cNvPicPr>
          <p:nvPr/>
        </p:nvPicPr>
        <p:blipFill>
          <a:blip r:embed="rId7"/>
          <a:stretch>
            <a:fillRect/>
          </a:stretch>
        </p:blipFill>
        <p:spPr>
          <a:xfrm>
            <a:off x="5429460" y="3563194"/>
            <a:ext cx="656573" cy="1041563"/>
          </a:xfrm>
          <a:prstGeom prst="rect">
            <a:avLst/>
          </a:prstGeom>
        </p:spPr>
      </p:pic>
      <p:sp>
        <p:nvSpPr>
          <p:cNvPr id="42" name="Textfeld 41">
            <a:extLst>
              <a:ext uri="{FF2B5EF4-FFF2-40B4-BE49-F238E27FC236}">
                <a16:creationId xmlns:a16="http://schemas.microsoft.com/office/drawing/2014/main" id="{038D456B-2AE1-ACD4-E5D8-D9C2D9C126FB}"/>
              </a:ext>
            </a:extLst>
          </p:cNvPr>
          <p:cNvSpPr txBox="1"/>
          <p:nvPr/>
        </p:nvSpPr>
        <p:spPr>
          <a:xfrm>
            <a:off x="5218709" y="3148952"/>
            <a:ext cx="1085618" cy="738664"/>
          </a:xfrm>
          <a:prstGeom prst="rect">
            <a:avLst/>
          </a:prstGeom>
          <a:noFill/>
        </p:spPr>
        <p:txBody>
          <a:bodyPr wrap="none" rtlCol="0">
            <a:spAutoFit/>
          </a:bodyPr>
          <a:lstStyle/>
          <a:p>
            <a:r>
              <a:rPr lang="de-DE" sz="1200" dirty="0"/>
              <a:t>W. Heisenberg</a:t>
            </a:r>
          </a:p>
          <a:p>
            <a:r>
              <a:rPr lang="de-DE" sz="1200" dirty="0"/>
              <a:t>1901 - 1976</a:t>
            </a:r>
          </a:p>
          <a:p>
            <a:endParaRPr lang="en-GB" dirty="0"/>
          </a:p>
        </p:txBody>
      </p:sp>
      <p:graphicFrame>
        <p:nvGraphicFramePr>
          <p:cNvPr id="5" name="Objekt 4">
            <a:extLst>
              <a:ext uri="{FF2B5EF4-FFF2-40B4-BE49-F238E27FC236}">
                <a16:creationId xmlns:a16="http://schemas.microsoft.com/office/drawing/2014/main" id="{05485F20-404B-087F-A9C0-58DFFF440632}"/>
              </a:ext>
            </a:extLst>
          </p:cNvPr>
          <p:cNvGraphicFramePr>
            <a:graphicFrameLocks noChangeAspect="1"/>
          </p:cNvGraphicFramePr>
          <p:nvPr>
            <p:extLst>
              <p:ext uri="{D42A27DB-BD31-4B8C-83A1-F6EECF244321}">
                <p14:modId xmlns:p14="http://schemas.microsoft.com/office/powerpoint/2010/main" val="2073927606"/>
              </p:ext>
            </p:extLst>
          </p:nvPr>
        </p:nvGraphicFramePr>
        <p:xfrm>
          <a:off x="5350190" y="2023205"/>
          <a:ext cx="678275" cy="992939"/>
        </p:xfrm>
        <a:graphic>
          <a:graphicData uri="http://schemas.openxmlformats.org/presentationml/2006/ole">
            <mc:AlternateContent xmlns:mc="http://schemas.openxmlformats.org/markup-compatibility/2006">
              <mc:Choice xmlns:v="urn:schemas-microsoft-com:vml" Requires="v">
                <p:oleObj r:id="rId8" imgW="1231560" imgH="1802880" progId="">
                  <p:embed/>
                </p:oleObj>
              </mc:Choice>
              <mc:Fallback>
                <p:oleObj r:id="rId8" imgW="1231560" imgH="1802880" progId="">
                  <p:embed/>
                  <p:pic>
                    <p:nvPicPr>
                      <p:cNvPr id="0" name=""/>
                      <p:cNvPicPr/>
                      <p:nvPr/>
                    </p:nvPicPr>
                    <p:blipFill>
                      <a:blip r:embed="rId9"/>
                      <a:stretch>
                        <a:fillRect/>
                      </a:stretch>
                    </p:blipFill>
                    <p:spPr>
                      <a:xfrm>
                        <a:off x="5350190" y="2023205"/>
                        <a:ext cx="678275" cy="992939"/>
                      </a:xfrm>
                      <a:prstGeom prst="rect">
                        <a:avLst/>
                      </a:prstGeom>
                    </p:spPr>
                  </p:pic>
                </p:oleObj>
              </mc:Fallback>
            </mc:AlternateContent>
          </a:graphicData>
        </a:graphic>
      </p:graphicFrame>
      <p:sp>
        <p:nvSpPr>
          <p:cNvPr id="8" name="Textfeld 7">
            <a:extLst>
              <a:ext uri="{FF2B5EF4-FFF2-40B4-BE49-F238E27FC236}">
                <a16:creationId xmlns:a16="http://schemas.microsoft.com/office/drawing/2014/main" id="{6F69D90E-37C6-E671-E450-6E01609E2DD7}"/>
              </a:ext>
            </a:extLst>
          </p:cNvPr>
          <p:cNvSpPr txBox="1"/>
          <p:nvPr/>
        </p:nvSpPr>
        <p:spPr>
          <a:xfrm>
            <a:off x="5119864" y="1605831"/>
            <a:ext cx="1200778" cy="738664"/>
          </a:xfrm>
          <a:prstGeom prst="rect">
            <a:avLst/>
          </a:prstGeom>
          <a:noFill/>
        </p:spPr>
        <p:txBody>
          <a:bodyPr wrap="none" rtlCol="0">
            <a:spAutoFit/>
          </a:bodyPr>
          <a:lstStyle/>
          <a:p>
            <a:r>
              <a:rPr lang="de-DE" sz="1200" dirty="0"/>
              <a:t>C.F. v. Weizäcker</a:t>
            </a:r>
          </a:p>
          <a:p>
            <a:r>
              <a:rPr lang="de-DE" sz="1200" dirty="0"/>
              <a:t>1912 - 2007</a:t>
            </a:r>
          </a:p>
          <a:p>
            <a:endParaRPr lang="en-GB" dirty="0"/>
          </a:p>
        </p:txBody>
      </p:sp>
      <p:pic>
        <p:nvPicPr>
          <p:cNvPr id="10" name="Grafik 9" descr="Ein Bild, das Text, Mann, Person, Schlips enthält.&#10;&#10;Automatisch generierte Beschreibung">
            <a:extLst>
              <a:ext uri="{FF2B5EF4-FFF2-40B4-BE49-F238E27FC236}">
                <a16:creationId xmlns:a16="http://schemas.microsoft.com/office/drawing/2014/main" id="{912ABFDD-68A8-7E44-BC0E-03BC5A2F7597}"/>
              </a:ext>
            </a:extLst>
          </p:cNvPr>
          <p:cNvPicPr>
            <a:picLocks noChangeAspect="1"/>
          </p:cNvPicPr>
          <p:nvPr/>
        </p:nvPicPr>
        <p:blipFill>
          <a:blip r:embed="rId3"/>
          <a:stretch>
            <a:fillRect/>
          </a:stretch>
        </p:blipFill>
        <p:spPr>
          <a:xfrm>
            <a:off x="6527371" y="3580290"/>
            <a:ext cx="605708" cy="1026918"/>
          </a:xfrm>
          <a:prstGeom prst="rect">
            <a:avLst/>
          </a:prstGeom>
        </p:spPr>
      </p:pic>
      <p:sp>
        <p:nvSpPr>
          <p:cNvPr id="12" name="Textfeld 11">
            <a:extLst>
              <a:ext uri="{FF2B5EF4-FFF2-40B4-BE49-F238E27FC236}">
                <a16:creationId xmlns:a16="http://schemas.microsoft.com/office/drawing/2014/main" id="{3912CE0C-E3BF-2126-718D-4E7A4AC03705}"/>
              </a:ext>
            </a:extLst>
          </p:cNvPr>
          <p:cNvSpPr txBox="1"/>
          <p:nvPr/>
        </p:nvSpPr>
        <p:spPr>
          <a:xfrm>
            <a:off x="6355910" y="2966148"/>
            <a:ext cx="930063" cy="923330"/>
          </a:xfrm>
          <a:prstGeom prst="rect">
            <a:avLst/>
          </a:prstGeom>
          <a:noFill/>
        </p:spPr>
        <p:txBody>
          <a:bodyPr wrap="none" rtlCol="0">
            <a:spAutoFit/>
          </a:bodyPr>
          <a:lstStyle/>
          <a:p>
            <a:r>
              <a:rPr lang="de-DE" sz="1200" dirty="0"/>
              <a:t>A.M.. </a:t>
            </a:r>
          </a:p>
          <a:p>
            <a:r>
              <a:rPr lang="de-DE" sz="1200" dirty="0" err="1"/>
              <a:t>Obukhov</a:t>
            </a:r>
            <a:endParaRPr lang="de-DE" sz="1200" dirty="0"/>
          </a:p>
          <a:p>
            <a:r>
              <a:rPr lang="de-DE" sz="1200" dirty="0"/>
              <a:t>1918 - 1989</a:t>
            </a:r>
          </a:p>
          <a:p>
            <a:endParaRPr lang="en-GB" dirty="0"/>
          </a:p>
        </p:txBody>
      </p:sp>
      <p:graphicFrame>
        <p:nvGraphicFramePr>
          <p:cNvPr id="19" name="Objekt 18">
            <a:extLst>
              <a:ext uri="{FF2B5EF4-FFF2-40B4-BE49-F238E27FC236}">
                <a16:creationId xmlns:a16="http://schemas.microsoft.com/office/drawing/2014/main" id="{30906950-113E-AE22-E229-666339ED73C8}"/>
              </a:ext>
            </a:extLst>
          </p:cNvPr>
          <p:cNvGraphicFramePr>
            <a:graphicFrameLocks noChangeAspect="1"/>
          </p:cNvGraphicFramePr>
          <p:nvPr>
            <p:extLst>
              <p:ext uri="{D42A27DB-BD31-4B8C-83A1-F6EECF244321}">
                <p14:modId xmlns:p14="http://schemas.microsoft.com/office/powerpoint/2010/main" val="3195023884"/>
              </p:ext>
            </p:extLst>
          </p:nvPr>
        </p:nvGraphicFramePr>
        <p:xfrm>
          <a:off x="6502673" y="1996543"/>
          <a:ext cx="655104" cy="1016541"/>
        </p:xfrm>
        <a:graphic>
          <a:graphicData uri="http://schemas.openxmlformats.org/presentationml/2006/ole">
            <mc:AlternateContent xmlns:mc="http://schemas.openxmlformats.org/markup-compatibility/2006">
              <mc:Choice xmlns:v="urn:schemas-microsoft-com:vml" Requires="v">
                <p:oleObj r:id="rId10" imgW="736200" imgH="1142640" progId="">
                  <p:embed/>
                </p:oleObj>
              </mc:Choice>
              <mc:Fallback>
                <p:oleObj r:id="rId10" imgW="736200" imgH="1142640" progId="">
                  <p:embed/>
                  <p:pic>
                    <p:nvPicPr>
                      <p:cNvPr id="0" name=""/>
                      <p:cNvPicPr/>
                      <p:nvPr/>
                    </p:nvPicPr>
                    <p:blipFill>
                      <a:blip r:embed="rId11"/>
                      <a:stretch>
                        <a:fillRect/>
                      </a:stretch>
                    </p:blipFill>
                    <p:spPr>
                      <a:xfrm>
                        <a:off x="6502673" y="1996543"/>
                        <a:ext cx="655104" cy="1016541"/>
                      </a:xfrm>
                      <a:prstGeom prst="rect">
                        <a:avLst/>
                      </a:prstGeom>
                    </p:spPr>
                  </p:pic>
                </p:oleObj>
              </mc:Fallback>
            </mc:AlternateContent>
          </a:graphicData>
        </a:graphic>
      </p:graphicFrame>
      <p:sp>
        <p:nvSpPr>
          <p:cNvPr id="22" name="Textfeld 21">
            <a:extLst>
              <a:ext uri="{FF2B5EF4-FFF2-40B4-BE49-F238E27FC236}">
                <a16:creationId xmlns:a16="http://schemas.microsoft.com/office/drawing/2014/main" id="{DE7B5915-8D00-BEA2-2433-BD28E6587C6D}"/>
              </a:ext>
            </a:extLst>
          </p:cNvPr>
          <p:cNvSpPr txBox="1"/>
          <p:nvPr/>
        </p:nvSpPr>
        <p:spPr>
          <a:xfrm>
            <a:off x="6366363" y="1597409"/>
            <a:ext cx="930063" cy="738664"/>
          </a:xfrm>
          <a:prstGeom prst="rect">
            <a:avLst/>
          </a:prstGeom>
          <a:noFill/>
        </p:spPr>
        <p:txBody>
          <a:bodyPr wrap="none" rtlCol="0">
            <a:spAutoFit/>
          </a:bodyPr>
          <a:lstStyle/>
          <a:p>
            <a:r>
              <a:rPr lang="de-DE" sz="1200" dirty="0"/>
              <a:t>S. </a:t>
            </a:r>
            <a:r>
              <a:rPr lang="de-DE" sz="1200" dirty="0" err="1"/>
              <a:t>Corrsin</a:t>
            </a:r>
            <a:endParaRPr lang="de-DE" sz="1200" dirty="0"/>
          </a:p>
          <a:p>
            <a:r>
              <a:rPr lang="de-DE" sz="1200" dirty="0"/>
              <a:t>1920 - 1986</a:t>
            </a:r>
          </a:p>
          <a:p>
            <a:endParaRPr lang="en-GB" dirty="0"/>
          </a:p>
        </p:txBody>
      </p:sp>
      <p:graphicFrame>
        <p:nvGraphicFramePr>
          <p:cNvPr id="34" name="Objekt 33">
            <a:extLst>
              <a:ext uri="{FF2B5EF4-FFF2-40B4-BE49-F238E27FC236}">
                <a16:creationId xmlns:a16="http://schemas.microsoft.com/office/drawing/2014/main" id="{218BB1F0-D52B-27A9-4ADB-31342B12C265}"/>
              </a:ext>
            </a:extLst>
          </p:cNvPr>
          <p:cNvGraphicFramePr>
            <a:graphicFrameLocks noChangeAspect="1"/>
          </p:cNvGraphicFramePr>
          <p:nvPr>
            <p:extLst>
              <p:ext uri="{D42A27DB-BD31-4B8C-83A1-F6EECF244321}">
                <p14:modId xmlns:p14="http://schemas.microsoft.com/office/powerpoint/2010/main" val="4085792634"/>
              </p:ext>
            </p:extLst>
          </p:nvPr>
        </p:nvGraphicFramePr>
        <p:xfrm>
          <a:off x="5086927" y="5399742"/>
          <a:ext cx="605709" cy="954199"/>
        </p:xfrm>
        <a:graphic>
          <a:graphicData uri="http://schemas.openxmlformats.org/presentationml/2006/ole">
            <mc:AlternateContent xmlns:mc="http://schemas.openxmlformats.org/markup-compatibility/2006">
              <mc:Choice xmlns:v="urn:schemas-microsoft-com:vml" Requires="v">
                <p:oleObj r:id="rId12" imgW="926640" imgH="1460160" progId="">
                  <p:embed/>
                </p:oleObj>
              </mc:Choice>
              <mc:Fallback>
                <p:oleObj r:id="rId12" imgW="926640" imgH="1460160" progId="">
                  <p:embed/>
                  <p:pic>
                    <p:nvPicPr>
                      <p:cNvPr id="0" name=""/>
                      <p:cNvPicPr/>
                      <p:nvPr/>
                    </p:nvPicPr>
                    <p:blipFill>
                      <a:blip r:embed="rId13"/>
                      <a:stretch>
                        <a:fillRect/>
                      </a:stretch>
                    </p:blipFill>
                    <p:spPr>
                      <a:xfrm>
                        <a:off x="5086927" y="5399742"/>
                        <a:ext cx="605709" cy="954199"/>
                      </a:xfrm>
                      <a:prstGeom prst="rect">
                        <a:avLst/>
                      </a:prstGeom>
                    </p:spPr>
                  </p:pic>
                </p:oleObj>
              </mc:Fallback>
            </mc:AlternateContent>
          </a:graphicData>
        </a:graphic>
      </p:graphicFrame>
      <p:sp>
        <p:nvSpPr>
          <p:cNvPr id="37" name="Textfeld 36">
            <a:extLst>
              <a:ext uri="{FF2B5EF4-FFF2-40B4-BE49-F238E27FC236}">
                <a16:creationId xmlns:a16="http://schemas.microsoft.com/office/drawing/2014/main" id="{EC0E255E-4859-E630-B04E-88D31B227DA6}"/>
              </a:ext>
            </a:extLst>
          </p:cNvPr>
          <p:cNvSpPr txBox="1"/>
          <p:nvPr/>
        </p:nvSpPr>
        <p:spPr>
          <a:xfrm>
            <a:off x="4861399" y="6366582"/>
            <a:ext cx="1072666" cy="738664"/>
          </a:xfrm>
          <a:prstGeom prst="rect">
            <a:avLst/>
          </a:prstGeom>
          <a:noFill/>
        </p:spPr>
        <p:txBody>
          <a:bodyPr wrap="none" rtlCol="0">
            <a:spAutoFit/>
          </a:bodyPr>
          <a:lstStyle/>
          <a:p>
            <a:r>
              <a:rPr lang="de-DE" sz="1200" dirty="0"/>
              <a:t>G.K. </a:t>
            </a:r>
            <a:r>
              <a:rPr lang="de-DE" sz="1200" dirty="0" err="1"/>
              <a:t>Batchelor</a:t>
            </a:r>
            <a:endParaRPr lang="de-DE" sz="1200" dirty="0"/>
          </a:p>
          <a:p>
            <a:r>
              <a:rPr lang="de-DE" sz="1200" dirty="0"/>
              <a:t>1920 - 2000</a:t>
            </a:r>
          </a:p>
          <a:p>
            <a:endParaRPr lang="en-GB" dirty="0"/>
          </a:p>
        </p:txBody>
      </p:sp>
      <p:graphicFrame>
        <p:nvGraphicFramePr>
          <p:cNvPr id="40" name="Objekt 39">
            <a:extLst>
              <a:ext uri="{FF2B5EF4-FFF2-40B4-BE49-F238E27FC236}">
                <a16:creationId xmlns:a16="http://schemas.microsoft.com/office/drawing/2014/main" id="{532229A4-8D9F-185C-E211-76A8E1F925B7}"/>
              </a:ext>
            </a:extLst>
          </p:cNvPr>
          <p:cNvGraphicFramePr>
            <a:graphicFrameLocks noChangeAspect="1"/>
          </p:cNvGraphicFramePr>
          <p:nvPr>
            <p:extLst>
              <p:ext uri="{D42A27DB-BD31-4B8C-83A1-F6EECF244321}">
                <p14:modId xmlns:p14="http://schemas.microsoft.com/office/powerpoint/2010/main" val="2399453458"/>
              </p:ext>
            </p:extLst>
          </p:nvPr>
        </p:nvGraphicFramePr>
        <p:xfrm>
          <a:off x="7861659" y="3605846"/>
          <a:ext cx="671324" cy="965603"/>
        </p:xfrm>
        <a:graphic>
          <a:graphicData uri="http://schemas.openxmlformats.org/presentationml/2006/ole">
            <mc:AlternateContent xmlns:mc="http://schemas.openxmlformats.org/markup-compatibility/2006">
              <mc:Choice xmlns:v="urn:schemas-microsoft-com:vml" Requires="v">
                <p:oleObj r:id="rId14" imgW="926640" imgH="1333080" progId="">
                  <p:embed/>
                </p:oleObj>
              </mc:Choice>
              <mc:Fallback>
                <p:oleObj r:id="rId14" imgW="926640" imgH="1333080" progId="">
                  <p:embed/>
                  <p:pic>
                    <p:nvPicPr>
                      <p:cNvPr id="0" name=""/>
                      <p:cNvPicPr/>
                      <p:nvPr/>
                    </p:nvPicPr>
                    <p:blipFill>
                      <a:blip r:embed="rId15"/>
                      <a:stretch>
                        <a:fillRect/>
                      </a:stretch>
                    </p:blipFill>
                    <p:spPr>
                      <a:xfrm>
                        <a:off x="7861659" y="3605846"/>
                        <a:ext cx="671324" cy="965603"/>
                      </a:xfrm>
                      <a:prstGeom prst="rect">
                        <a:avLst/>
                      </a:prstGeom>
                    </p:spPr>
                  </p:pic>
                </p:oleObj>
              </mc:Fallback>
            </mc:AlternateContent>
          </a:graphicData>
        </a:graphic>
      </p:graphicFrame>
      <p:sp>
        <p:nvSpPr>
          <p:cNvPr id="43" name="Textfeld 42">
            <a:extLst>
              <a:ext uri="{FF2B5EF4-FFF2-40B4-BE49-F238E27FC236}">
                <a16:creationId xmlns:a16="http://schemas.microsoft.com/office/drawing/2014/main" id="{7FC3C44B-F123-0D70-4928-AB29DAAA3956}"/>
              </a:ext>
            </a:extLst>
          </p:cNvPr>
          <p:cNvSpPr txBox="1"/>
          <p:nvPr/>
        </p:nvSpPr>
        <p:spPr>
          <a:xfrm>
            <a:off x="7613418" y="3137094"/>
            <a:ext cx="1110882" cy="738664"/>
          </a:xfrm>
          <a:prstGeom prst="rect">
            <a:avLst/>
          </a:prstGeom>
          <a:noFill/>
        </p:spPr>
        <p:txBody>
          <a:bodyPr wrap="none" rtlCol="0">
            <a:spAutoFit/>
          </a:bodyPr>
          <a:lstStyle/>
          <a:p>
            <a:r>
              <a:rPr lang="de-DE" sz="1200" dirty="0"/>
              <a:t>A.A. Townsend</a:t>
            </a:r>
          </a:p>
          <a:p>
            <a:r>
              <a:rPr lang="de-DE" sz="1200" dirty="0"/>
              <a:t>1917 - 2010</a:t>
            </a:r>
          </a:p>
          <a:p>
            <a:endParaRPr lang="en-GB" dirty="0"/>
          </a:p>
        </p:txBody>
      </p:sp>
      <p:pic>
        <p:nvPicPr>
          <p:cNvPr id="44" name="Grafik 43" descr="Ein Bild, das Text, Mann, Person, Schlips enthält.&#10;&#10;Automatisch generierte Beschreibung">
            <a:extLst>
              <a:ext uri="{FF2B5EF4-FFF2-40B4-BE49-F238E27FC236}">
                <a16:creationId xmlns:a16="http://schemas.microsoft.com/office/drawing/2014/main" id="{DEB7F2D8-A8C0-4404-DF1B-9CFE211FB925}"/>
              </a:ext>
            </a:extLst>
          </p:cNvPr>
          <p:cNvPicPr>
            <a:picLocks noChangeAspect="1"/>
          </p:cNvPicPr>
          <p:nvPr/>
        </p:nvPicPr>
        <p:blipFill>
          <a:blip r:embed="rId3"/>
          <a:stretch>
            <a:fillRect/>
          </a:stretch>
        </p:blipFill>
        <p:spPr>
          <a:xfrm>
            <a:off x="9051924" y="3573656"/>
            <a:ext cx="605708" cy="1026918"/>
          </a:xfrm>
          <a:prstGeom prst="rect">
            <a:avLst/>
          </a:prstGeom>
        </p:spPr>
      </p:pic>
      <p:sp>
        <p:nvSpPr>
          <p:cNvPr id="45" name="Textfeld 44">
            <a:extLst>
              <a:ext uri="{FF2B5EF4-FFF2-40B4-BE49-F238E27FC236}">
                <a16:creationId xmlns:a16="http://schemas.microsoft.com/office/drawing/2014/main" id="{19E1F332-D86B-26AE-3E8C-7CD6DAC8A3FF}"/>
              </a:ext>
            </a:extLst>
          </p:cNvPr>
          <p:cNvSpPr txBox="1"/>
          <p:nvPr/>
        </p:nvSpPr>
        <p:spPr>
          <a:xfrm>
            <a:off x="8817679" y="2938569"/>
            <a:ext cx="930063" cy="923330"/>
          </a:xfrm>
          <a:prstGeom prst="rect">
            <a:avLst/>
          </a:prstGeom>
          <a:noFill/>
        </p:spPr>
        <p:txBody>
          <a:bodyPr wrap="none" rtlCol="0">
            <a:spAutoFit/>
          </a:bodyPr>
          <a:lstStyle/>
          <a:p>
            <a:r>
              <a:rPr lang="de-DE" sz="1200" dirty="0"/>
              <a:t>A.M.. </a:t>
            </a:r>
          </a:p>
          <a:p>
            <a:r>
              <a:rPr lang="de-DE" sz="1200" dirty="0" err="1"/>
              <a:t>Obukhov</a:t>
            </a:r>
            <a:endParaRPr lang="de-DE" sz="1200" dirty="0"/>
          </a:p>
          <a:p>
            <a:r>
              <a:rPr lang="de-DE" sz="1200" dirty="0"/>
              <a:t>1918 - 1989</a:t>
            </a:r>
          </a:p>
          <a:p>
            <a:endParaRPr lang="en-GB" dirty="0"/>
          </a:p>
        </p:txBody>
      </p:sp>
      <p:graphicFrame>
        <p:nvGraphicFramePr>
          <p:cNvPr id="46" name="Objekt 45">
            <a:extLst>
              <a:ext uri="{FF2B5EF4-FFF2-40B4-BE49-F238E27FC236}">
                <a16:creationId xmlns:a16="http://schemas.microsoft.com/office/drawing/2014/main" id="{3B87A996-A621-4D3F-4FDA-BB5D8D416CEC}"/>
              </a:ext>
            </a:extLst>
          </p:cNvPr>
          <p:cNvGraphicFramePr>
            <a:graphicFrameLocks noChangeAspect="1"/>
          </p:cNvGraphicFramePr>
          <p:nvPr>
            <p:extLst>
              <p:ext uri="{D42A27DB-BD31-4B8C-83A1-F6EECF244321}">
                <p14:modId xmlns:p14="http://schemas.microsoft.com/office/powerpoint/2010/main" val="3528295342"/>
              </p:ext>
            </p:extLst>
          </p:nvPr>
        </p:nvGraphicFramePr>
        <p:xfrm>
          <a:off x="9040159" y="2030466"/>
          <a:ext cx="629238" cy="956698"/>
        </p:xfrm>
        <a:graphic>
          <a:graphicData uri="http://schemas.openxmlformats.org/presentationml/2006/ole">
            <mc:AlternateContent xmlns:mc="http://schemas.openxmlformats.org/markup-compatibility/2006">
              <mc:Choice xmlns:v="urn:schemas-microsoft-com:vml" Requires="v">
                <p:oleObj r:id="rId16" imgW="1244160" imgH="1891800" progId="">
                  <p:embed/>
                </p:oleObj>
              </mc:Choice>
              <mc:Fallback>
                <p:oleObj r:id="rId16" imgW="1244160" imgH="1891800" progId="">
                  <p:embed/>
                  <p:pic>
                    <p:nvPicPr>
                      <p:cNvPr id="0" name=""/>
                      <p:cNvPicPr/>
                      <p:nvPr/>
                    </p:nvPicPr>
                    <p:blipFill>
                      <a:blip r:embed="rId17"/>
                      <a:stretch>
                        <a:fillRect/>
                      </a:stretch>
                    </p:blipFill>
                    <p:spPr>
                      <a:xfrm>
                        <a:off x="9040159" y="2030466"/>
                        <a:ext cx="629238" cy="956698"/>
                      </a:xfrm>
                      <a:prstGeom prst="rect">
                        <a:avLst/>
                      </a:prstGeom>
                    </p:spPr>
                  </p:pic>
                </p:oleObj>
              </mc:Fallback>
            </mc:AlternateContent>
          </a:graphicData>
        </a:graphic>
      </p:graphicFrame>
      <p:sp>
        <p:nvSpPr>
          <p:cNvPr id="47" name="Textfeld 46">
            <a:extLst>
              <a:ext uri="{FF2B5EF4-FFF2-40B4-BE49-F238E27FC236}">
                <a16:creationId xmlns:a16="http://schemas.microsoft.com/office/drawing/2014/main" id="{30B2DE53-4370-F2B2-60CE-18D3E929BC34}"/>
              </a:ext>
            </a:extLst>
          </p:cNvPr>
          <p:cNvSpPr txBox="1"/>
          <p:nvPr/>
        </p:nvSpPr>
        <p:spPr>
          <a:xfrm>
            <a:off x="8880212" y="1597552"/>
            <a:ext cx="930063" cy="738664"/>
          </a:xfrm>
          <a:prstGeom prst="rect">
            <a:avLst/>
          </a:prstGeom>
          <a:noFill/>
        </p:spPr>
        <p:txBody>
          <a:bodyPr wrap="none" rtlCol="0">
            <a:spAutoFit/>
          </a:bodyPr>
          <a:lstStyle/>
          <a:p>
            <a:r>
              <a:rPr lang="de-DE" sz="1200" dirty="0"/>
              <a:t>V.I. </a:t>
            </a:r>
            <a:r>
              <a:rPr lang="de-DE" sz="1200" dirty="0" err="1"/>
              <a:t>Tatarskii</a:t>
            </a:r>
            <a:endParaRPr lang="de-DE" sz="1200" dirty="0"/>
          </a:p>
          <a:p>
            <a:r>
              <a:rPr lang="de-DE" sz="1200" dirty="0"/>
              <a:t>1929 - 2020</a:t>
            </a:r>
          </a:p>
          <a:p>
            <a:endParaRPr lang="en-GB" dirty="0"/>
          </a:p>
        </p:txBody>
      </p:sp>
      <p:pic>
        <p:nvPicPr>
          <p:cNvPr id="49" name="Grafik 48" descr="Ein Bild, das Person, Mann enthält.&#10;&#10;Automatisch generierte Beschreibung">
            <a:extLst>
              <a:ext uri="{FF2B5EF4-FFF2-40B4-BE49-F238E27FC236}">
                <a16:creationId xmlns:a16="http://schemas.microsoft.com/office/drawing/2014/main" id="{9D5151E0-EF11-785D-745A-7C240E93B1DD}"/>
              </a:ext>
            </a:extLst>
          </p:cNvPr>
          <p:cNvPicPr>
            <a:picLocks noChangeAspect="1"/>
          </p:cNvPicPr>
          <p:nvPr/>
        </p:nvPicPr>
        <p:blipFill>
          <a:blip r:embed="rId18"/>
          <a:stretch>
            <a:fillRect/>
          </a:stretch>
        </p:blipFill>
        <p:spPr>
          <a:xfrm>
            <a:off x="9837852" y="3567135"/>
            <a:ext cx="749843" cy="1041449"/>
          </a:xfrm>
          <a:prstGeom prst="rect">
            <a:avLst/>
          </a:prstGeom>
        </p:spPr>
      </p:pic>
      <p:sp>
        <p:nvSpPr>
          <p:cNvPr id="50" name="Textfeld 49">
            <a:extLst>
              <a:ext uri="{FF2B5EF4-FFF2-40B4-BE49-F238E27FC236}">
                <a16:creationId xmlns:a16="http://schemas.microsoft.com/office/drawing/2014/main" id="{4627DCBA-F6C2-E0BD-457A-80B4AE0C40C7}"/>
              </a:ext>
            </a:extLst>
          </p:cNvPr>
          <p:cNvSpPr txBox="1"/>
          <p:nvPr/>
        </p:nvSpPr>
        <p:spPr>
          <a:xfrm>
            <a:off x="9747742" y="2941751"/>
            <a:ext cx="980910" cy="923330"/>
          </a:xfrm>
          <a:prstGeom prst="rect">
            <a:avLst/>
          </a:prstGeom>
          <a:noFill/>
        </p:spPr>
        <p:txBody>
          <a:bodyPr wrap="none" rtlCol="0">
            <a:spAutoFit/>
          </a:bodyPr>
          <a:lstStyle/>
          <a:p>
            <a:r>
              <a:rPr lang="de-DE" sz="1200" dirty="0"/>
              <a:t>M.A.</a:t>
            </a:r>
          </a:p>
          <a:p>
            <a:r>
              <a:rPr lang="de-DE" sz="1200" dirty="0" err="1"/>
              <a:t>Kallistratova</a:t>
            </a:r>
            <a:r>
              <a:rPr lang="de-DE" sz="1200" dirty="0"/>
              <a:t> </a:t>
            </a:r>
          </a:p>
          <a:p>
            <a:r>
              <a:rPr lang="de-DE" sz="1200" dirty="0"/>
              <a:t>* 1931</a:t>
            </a:r>
          </a:p>
          <a:p>
            <a:endParaRPr lang="en-GB" dirty="0"/>
          </a:p>
        </p:txBody>
      </p:sp>
      <p:sp>
        <p:nvSpPr>
          <p:cNvPr id="52" name="Textfeld 51">
            <a:extLst>
              <a:ext uri="{FF2B5EF4-FFF2-40B4-BE49-F238E27FC236}">
                <a16:creationId xmlns:a16="http://schemas.microsoft.com/office/drawing/2014/main" id="{BE38634E-9D72-AD8E-12E0-293B97023FB1}"/>
              </a:ext>
            </a:extLst>
          </p:cNvPr>
          <p:cNvSpPr txBox="1"/>
          <p:nvPr/>
        </p:nvSpPr>
        <p:spPr>
          <a:xfrm>
            <a:off x="7557152" y="5381962"/>
            <a:ext cx="1223413" cy="1200329"/>
          </a:xfrm>
          <a:prstGeom prst="rect">
            <a:avLst/>
          </a:prstGeom>
          <a:noFill/>
        </p:spPr>
        <p:txBody>
          <a:bodyPr wrap="none" rtlCol="0">
            <a:spAutoFit/>
          </a:bodyPr>
          <a:lstStyle/>
          <a:p>
            <a:pPr algn="ctr"/>
            <a:r>
              <a:rPr lang="en-US" dirty="0"/>
              <a:t>Reynolds</a:t>
            </a:r>
          </a:p>
          <a:p>
            <a:pPr algn="ctr"/>
            <a:r>
              <a:rPr lang="en-US" dirty="0"/>
              <a:t>Similarity</a:t>
            </a:r>
          </a:p>
          <a:p>
            <a:pPr algn="ctr"/>
            <a:r>
              <a:rPr lang="en-US" dirty="0"/>
              <a:t>Hypothesis</a:t>
            </a:r>
          </a:p>
          <a:p>
            <a:endParaRPr lang="en-GB" dirty="0"/>
          </a:p>
        </p:txBody>
      </p:sp>
      <p:sp>
        <p:nvSpPr>
          <p:cNvPr id="53" name="Textfeld 52">
            <a:extLst>
              <a:ext uri="{FF2B5EF4-FFF2-40B4-BE49-F238E27FC236}">
                <a16:creationId xmlns:a16="http://schemas.microsoft.com/office/drawing/2014/main" id="{32494AC3-2389-0440-31C3-FF460C04061F}"/>
              </a:ext>
            </a:extLst>
          </p:cNvPr>
          <p:cNvSpPr txBox="1"/>
          <p:nvPr/>
        </p:nvSpPr>
        <p:spPr>
          <a:xfrm>
            <a:off x="8802707" y="5360358"/>
            <a:ext cx="1674176" cy="1477328"/>
          </a:xfrm>
          <a:prstGeom prst="rect">
            <a:avLst/>
          </a:prstGeom>
          <a:noFill/>
        </p:spPr>
        <p:txBody>
          <a:bodyPr wrap="none" rtlCol="0">
            <a:spAutoFit/>
          </a:bodyPr>
          <a:lstStyle/>
          <a:p>
            <a:pPr algn="ctr"/>
            <a:r>
              <a:rPr lang="en-US" dirty="0"/>
              <a:t>Wave </a:t>
            </a:r>
          </a:p>
          <a:p>
            <a:pPr algn="ctr"/>
            <a:r>
              <a:rPr lang="en-US" dirty="0"/>
              <a:t>Propagation</a:t>
            </a:r>
          </a:p>
          <a:p>
            <a:pPr algn="ctr"/>
            <a:r>
              <a:rPr lang="en-US" dirty="0"/>
              <a:t>Structure </a:t>
            </a:r>
          </a:p>
          <a:p>
            <a:pPr algn="ctr"/>
            <a:r>
              <a:rPr lang="en-US" dirty="0"/>
              <a:t>Function/Fluxes</a:t>
            </a:r>
          </a:p>
          <a:p>
            <a:endParaRPr lang="en-GB" dirty="0"/>
          </a:p>
        </p:txBody>
      </p:sp>
      <p:sp>
        <p:nvSpPr>
          <p:cNvPr id="54" name="Textfeld 53">
            <a:extLst>
              <a:ext uri="{FF2B5EF4-FFF2-40B4-BE49-F238E27FC236}">
                <a16:creationId xmlns:a16="http://schemas.microsoft.com/office/drawing/2014/main" id="{E0C87A2E-B9E6-6F6B-CEF7-D7DC1C155754}"/>
              </a:ext>
            </a:extLst>
          </p:cNvPr>
          <p:cNvSpPr txBox="1"/>
          <p:nvPr/>
        </p:nvSpPr>
        <p:spPr>
          <a:xfrm>
            <a:off x="10071663" y="5364594"/>
            <a:ext cx="724878" cy="646331"/>
          </a:xfrm>
          <a:prstGeom prst="rect">
            <a:avLst/>
          </a:prstGeom>
          <a:noFill/>
        </p:spPr>
        <p:txBody>
          <a:bodyPr wrap="none" rtlCol="0">
            <a:spAutoFit/>
          </a:bodyPr>
          <a:lstStyle/>
          <a:p>
            <a:pPr algn="ctr"/>
            <a:r>
              <a:rPr lang="en-US" dirty="0"/>
              <a:t>Sodar</a:t>
            </a:r>
          </a:p>
          <a:p>
            <a:endParaRPr lang="en-GB" dirty="0"/>
          </a:p>
        </p:txBody>
      </p:sp>
      <p:sp>
        <p:nvSpPr>
          <p:cNvPr id="55" name="Textfeld 54">
            <a:extLst>
              <a:ext uri="{FF2B5EF4-FFF2-40B4-BE49-F238E27FC236}">
                <a16:creationId xmlns:a16="http://schemas.microsoft.com/office/drawing/2014/main" id="{1EAA0698-794A-09D9-3A76-131414ED6DD3}"/>
              </a:ext>
            </a:extLst>
          </p:cNvPr>
          <p:cNvSpPr txBox="1"/>
          <p:nvPr/>
        </p:nvSpPr>
        <p:spPr>
          <a:xfrm>
            <a:off x="3502686" y="5415176"/>
            <a:ext cx="958083" cy="1200329"/>
          </a:xfrm>
          <a:prstGeom prst="rect">
            <a:avLst/>
          </a:prstGeom>
          <a:noFill/>
        </p:spPr>
        <p:txBody>
          <a:bodyPr wrap="none" rtlCol="0">
            <a:spAutoFit/>
          </a:bodyPr>
          <a:lstStyle/>
          <a:p>
            <a:pPr algn="ctr"/>
            <a:r>
              <a:rPr lang="en-US" dirty="0"/>
              <a:t>Local</a:t>
            </a:r>
          </a:p>
          <a:p>
            <a:pPr algn="ctr"/>
            <a:r>
              <a:rPr lang="en-US" dirty="0"/>
              <a:t>Isotropy</a:t>
            </a:r>
          </a:p>
          <a:p>
            <a:pPr algn="ctr"/>
            <a:r>
              <a:rPr lang="en-US" dirty="0"/>
              <a:t>(Wind)</a:t>
            </a:r>
          </a:p>
          <a:p>
            <a:endParaRPr lang="en-GB" dirty="0"/>
          </a:p>
        </p:txBody>
      </p:sp>
      <p:sp>
        <p:nvSpPr>
          <p:cNvPr id="56" name="Textfeld 55">
            <a:extLst>
              <a:ext uri="{FF2B5EF4-FFF2-40B4-BE49-F238E27FC236}">
                <a16:creationId xmlns:a16="http://schemas.microsoft.com/office/drawing/2014/main" id="{3D9012E6-8F47-5402-2C6A-45E4B2705205}"/>
              </a:ext>
            </a:extLst>
          </p:cNvPr>
          <p:cNvSpPr txBox="1"/>
          <p:nvPr/>
        </p:nvSpPr>
        <p:spPr>
          <a:xfrm>
            <a:off x="6363499" y="5348683"/>
            <a:ext cx="967444" cy="1200329"/>
          </a:xfrm>
          <a:prstGeom prst="rect">
            <a:avLst/>
          </a:prstGeom>
          <a:noFill/>
        </p:spPr>
        <p:txBody>
          <a:bodyPr wrap="none" rtlCol="0">
            <a:spAutoFit/>
          </a:bodyPr>
          <a:lstStyle/>
          <a:p>
            <a:pPr algn="ctr"/>
            <a:r>
              <a:rPr lang="en-US" dirty="0"/>
              <a:t>Local</a:t>
            </a:r>
          </a:p>
          <a:p>
            <a:pPr algn="ctr"/>
            <a:r>
              <a:rPr lang="en-US" dirty="0"/>
              <a:t>Isotropy</a:t>
            </a:r>
          </a:p>
          <a:p>
            <a:pPr algn="ctr"/>
            <a:r>
              <a:rPr lang="en-US" dirty="0"/>
              <a:t>(Scalars)</a:t>
            </a:r>
          </a:p>
          <a:p>
            <a:endParaRPr lang="en-GB" dirty="0"/>
          </a:p>
        </p:txBody>
      </p:sp>
      <p:cxnSp>
        <p:nvCxnSpPr>
          <p:cNvPr id="57" name="Gerade Verbindung mit Pfeil 56">
            <a:extLst>
              <a:ext uri="{FF2B5EF4-FFF2-40B4-BE49-F238E27FC236}">
                <a16:creationId xmlns:a16="http://schemas.microsoft.com/office/drawing/2014/main" id="{870882B2-47ED-2398-CDB0-499C4DD920E9}"/>
              </a:ext>
            </a:extLst>
          </p:cNvPr>
          <p:cNvCxnSpPr/>
          <p:nvPr/>
        </p:nvCxnSpPr>
        <p:spPr>
          <a:xfrm>
            <a:off x="1279225" y="4670372"/>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F6E368D9-187D-D77C-B6D3-2918C3D44A75}"/>
              </a:ext>
            </a:extLst>
          </p:cNvPr>
          <p:cNvCxnSpPr/>
          <p:nvPr/>
        </p:nvCxnSpPr>
        <p:spPr>
          <a:xfrm>
            <a:off x="4033382" y="465424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9F5E2CC3-EE45-0EF3-3C20-67668D39E8A5}"/>
              </a:ext>
            </a:extLst>
          </p:cNvPr>
          <p:cNvCxnSpPr/>
          <p:nvPr/>
        </p:nvCxnSpPr>
        <p:spPr>
          <a:xfrm>
            <a:off x="6951842" y="4654249"/>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83084551-A285-3499-65F1-13B834D2C126}"/>
              </a:ext>
            </a:extLst>
          </p:cNvPr>
          <p:cNvCxnSpPr/>
          <p:nvPr/>
        </p:nvCxnSpPr>
        <p:spPr>
          <a:xfrm>
            <a:off x="8254811" y="4647307"/>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5F53FE8B-919E-AA54-ED04-086A10A44F2D}"/>
              </a:ext>
            </a:extLst>
          </p:cNvPr>
          <p:cNvCxnSpPr/>
          <p:nvPr/>
        </p:nvCxnSpPr>
        <p:spPr>
          <a:xfrm>
            <a:off x="9747742" y="4607208"/>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57EAA0FB-873C-A38A-8A9D-B56951E50725}"/>
              </a:ext>
            </a:extLst>
          </p:cNvPr>
          <p:cNvCxnSpPr>
            <a:cxnSpLocks/>
          </p:cNvCxnSpPr>
          <p:nvPr/>
        </p:nvCxnSpPr>
        <p:spPr>
          <a:xfrm>
            <a:off x="5934065" y="4642854"/>
            <a:ext cx="548036" cy="151732"/>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B5799419-7892-FDE7-CCE8-DB664D76E613}"/>
              </a:ext>
            </a:extLst>
          </p:cNvPr>
          <p:cNvCxnSpPr>
            <a:cxnSpLocks/>
          </p:cNvCxnSpPr>
          <p:nvPr/>
        </p:nvCxnSpPr>
        <p:spPr>
          <a:xfrm flipH="1">
            <a:off x="6527371" y="4625615"/>
            <a:ext cx="294355" cy="168971"/>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6" name="Grafik 65">
            <a:extLst>
              <a:ext uri="{FF2B5EF4-FFF2-40B4-BE49-F238E27FC236}">
                <a16:creationId xmlns:a16="http://schemas.microsoft.com/office/drawing/2014/main" id="{EBD4FC55-4CF0-954C-DD84-0E35EF892856}"/>
              </a:ext>
            </a:extLst>
          </p:cNvPr>
          <p:cNvPicPr>
            <a:picLocks noChangeAspect="1"/>
          </p:cNvPicPr>
          <p:nvPr/>
        </p:nvPicPr>
        <p:blipFill>
          <a:blip r:embed="rId19"/>
          <a:stretch>
            <a:fillRect/>
          </a:stretch>
        </p:blipFill>
        <p:spPr>
          <a:xfrm>
            <a:off x="1019852" y="3476866"/>
            <a:ext cx="790595" cy="1141765"/>
          </a:xfrm>
          <a:prstGeom prst="rect">
            <a:avLst/>
          </a:prstGeom>
        </p:spPr>
      </p:pic>
      <p:cxnSp>
        <p:nvCxnSpPr>
          <p:cNvPr id="16" name="Gerade Verbindung mit Pfeil 15">
            <a:extLst>
              <a:ext uri="{FF2B5EF4-FFF2-40B4-BE49-F238E27FC236}">
                <a16:creationId xmlns:a16="http://schemas.microsoft.com/office/drawing/2014/main" id="{BCB85DA3-6BF5-86E7-8FB4-3F6755305D0B}"/>
              </a:ext>
            </a:extLst>
          </p:cNvPr>
          <p:cNvCxnSpPr>
            <a:cxnSpLocks/>
          </p:cNvCxnSpPr>
          <p:nvPr/>
        </p:nvCxnSpPr>
        <p:spPr>
          <a:xfrm>
            <a:off x="3422211" y="4640491"/>
            <a:ext cx="291950" cy="19419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F688C6F7-CCFF-433F-5066-12876D1B1441}"/>
              </a:ext>
            </a:extLst>
          </p:cNvPr>
          <p:cNvCxnSpPr/>
          <p:nvPr/>
        </p:nvCxnSpPr>
        <p:spPr>
          <a:xfrm>
            <a:off x="2683127" y="4857750"/>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1F8DB353-7B87-C8A4-821B-D79C2BA4DA84}"/>
              </a:ext>
            </a:extLst>
          </p:cNvPr>
          <p:cNvCxnSpPr/>
          <p:nvPr/>
        </p:nvCxnSpPr>
        <p:spPr>
          <a:xfrm>
            <a:off x="2056992" y="4857750"/>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descr="Ein Bild, das Person, Menschliches Gesicht, Kleidung, Porträt enthält.&#10;&#10;Automatisch generierte Beschreibung">
            <a:extLst>
              <a:ext uri="{FF2B5EF4-FFF2-40B4-BE49-F238E27FC236}">
                <a16:creationId xmlns:a16="http://schemas.microsoft.com/office/drawing/2014/main" id="{DA90794E-31C2-6D3D-EBA0-35B6219E4BAA}"/>
              </a:ext>
            </a:extLst>
          </p:cNvPr>
          <p:cNvPicPr>
            <a:picLocks noChangeAspect="1"/>
          </p:cNvPicPr>
          <p:nvPr/>
        </p:nvPicPr>
        <p:blipFill>
          <a:blip r:embed="rId20"/>
          <a:stretch>
            <a:fillRect/>
          </a:stretch>
        </p:blipFill>
        <p:spPr>
          <a:xfrm>
            <a:off x="2768327" y="2044190"/>
            <a:ext cx="745368" cy="1100355"/>
          </a:xfrm>
          <a:prstGeom prst="rect">
            <a:avLst/>
          </a:prstGeom>
        </p:spPr>
      </p:pic>
      <p:sp>
        <p:nvSpPr>
          <p:cNvPr id="7" name="Textfeld 6">
            <a:extLst>
              <a:ext uri="{FF2B5EF4-FFF2-40B4-BE49-F238E27FC236}">
                <a16:creationId xmlns:a16="http://schemas.microsoft.com/office/drawing/2014/main" id="{25D09D1F-F0E3-2677-C6AD-FDE39505157F}"/>
              </a:ext>
            </a:extLst>
          </p:cNvPr>
          <p:cNvSpPr txBox="1"/>
          <p:nvPr/>
        </p:nvSpPr>
        <p:spPr>
          <a:xfrm>
            <a:off x="1781756" y="2710406"/>
            <a:ext cx="930063" cy="738664"/>
          </a:xfrm>
          <a:prstGeom prst="rect">
            <a:avLst/>
          </a:prstGeom>
          <a:noFill/>
        </p:spPr>
        <p:txBody>
          <a:bodyPr wrap="none" rtlCol="0">
            <a:spAutoFit/>
          </a:bodyPr>
          <a:lstStyle/>
          <a:p>
            <a:r>
              <a:rPr lang="de-DE" sz="1200" dirty="0"/>
              <a:t>T. v </a:t>
            </a:r>
            <a:r>
              <a:rPr lang="de-DE" sz="1200" dirty="0" err="1"/>
              <a:t>Kármán</a:t>
            </a:r>
            <a:endParaRPr lang="de-DE" sz="1200" dirty="0"/>
          </a:p>
          <a:p>
            <a:r>
              <a:rPr lang="de-DE" sz="1200" dirty="0"/>
              <a:t>1881 - 1963</a:t>
            </a:r>
          </a:p>
          <a:p>
            <a:endParaRPr lang="en-GB" dirty="0"/>
          </a:p>
        </p:txBody>
      </p:sp>
    </p:spTree>
    <p:extLst>
      <p:ext uri="{BB962C8B-B14F-4D97-AF65-F5344CB8AC3E}">
        <p14:creationId xmlns:p14="http://schemas.microsoft.com/office/powerpoint/2010/main" val="3861241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C86808-8BF6-4490-218C-F2A71D680424}"/>
              </a:ext>
            </a:extLst>
          </p:cNvPr>
          <p:cNvSpPr txBox="1"/>
          <p:nvPr/>
        </p:nvSpPr>
        <p:spPr>
          <a:xfrm>
            <a:off x="114748" y="196310"/>
            <a:ext cx="11962503" cy="1477328"/>
          </a:xfrm>
          <a:prstGeom prst="rect">
            <a:avLst/>
          </a:prstGeom>
          <a:solidFill>
            <a:schemeClr val="bg2">
              <a:lumMod val="90000"/>
            </a:schemeClr>
          </a:solidFill>
        </p:spPr>
        <p:txBody>
          <a:bodyPr wrap="square" rtlCol="0">
            <a:spAutoFit/>
          </a:bodyPr>
          <a:lstStyle/>
          <a:p>
            <a:pPr marL="720725"/>
            <a:r>
              <a:rPr lang="en-GB" sz="3000" b="1" dirty="0">
                <a:latin typeface="+mj-lt"/>
              </a:rPr>
              <a:t>Session: 100 Years of Turbulence</a:t>
            </a:r>
          </a:p>
          <a:p>
            <a:pPr marL="720725"/>
            <a:r>
              <a:rPr lang="en-GB" sz="3400" b="1" dirty="0">
                <a:latin typeface="+mj-lt"/>
              </a:rPr>
              <a:t>TOPIC: 100 Years of Atmospheric Turbulence Research</a:t>
            </a:r>
          </a:p>
          <a:p>
            <a:pPr marL="720725"/>
            <a:r>
              <a:rPr lang="en-GB" sz="2600" dirty="0">
                <a:latin typeface="+mj-lt"/>
              </a:rPr>
              <a:t>Author: Thomas Foken</a:t>
            </a:r>
          </a:p>
        </p:txBody>
      </p:sp>
      <p:pic>
        <p:nvPicPr>
          <p:cNvPr id="14" name="Picture 13">
            <a:extLst>
              <a:ext uri="{FF2B5EF4-FFF2-40B4-BE49-F238E27FC236}">
                <a16:creationId xmlns:a16="http://schemas.microsoft.com/office/drawing/2014/main" id="{D47339E2-5118-19A7-2B63-FCC261DA7C2E}"/>
              </a:ext>
            </a:extLst>
          </p:cNvPr>
          <p:cNvPicPr>
            <a:picLocks noChangeAspect="1"/>
          </p:cNvPicPr>
          <p:nvPr/>
        </p:nvPicPr>
        <p:blipFill>
          <a:blip r:embed="rId3"/>
          <a:stretch>
            <a:fillRect/>
          </a:stretch>
        </p:blipFill>
        <p:spPr>
          <a:xfrm>
            <a:off x="10296396" y="62482"/>
            <a:ext cx="1780856" cy="1939001"/>
          </a:xfrm>
          <a:prstGeom prst="rect">
            <a:avLst/>
          </a:prstGeom>
        </p:spPr>
      </p:pic>
      <p:sp>
        <p:nvSpPr>
          <p:cNvPr id="13" name="Textfeld 12">
            <a:extLst>
              <a:ext uri="{FF2B5EF4-FFF2-40B4-BE49-F238E27FC236}">
                <a16:creationId xmlns:a16="http://schemas.microsoft.com/office/drawing/2014/main" id="{2CA2AE2B-3DFE-D3E2-4910-56364A8DBEC2}"/>
              </a:ext>
            </a:extLst>
          </p:cNvPr>
          <p:cNvSpPr txBox="1"/>
          <p:nvPr/>
        </p:nvSpPr>
        <p:spPr>
          <a:xfrm>
            <a:off x="680197" y="5092449"/>
            <a:ext cx="1780296" cy="923330"/>
          </a:xfrm>
          <a:prstGeom prst="rect">
            <a:avLst/>
          </a:prstGeom>
          <a:noFill/>
        </p:spPr>
        <p:txBody>
          <a:bodyPr wrap="none" rtlCol="0">
            <a:spAutoFit/>
          </a:bodyPr>
          <a:lstStyle/>
          <a:p>
            <a:r>
              <a:rPr lang="en-US" dirty="0"/>
              <a:t>Basics:</a:t>
            </a:r>
          </a:p>
          <a:p>
            <a:r>
              <a:rPr lang="en-US" dirty="0"/>
              <a:t>Kelvin-Helmholtz</a:t>
            </a:r>
          </a:p>
          <a:p>
            <a:r>
              <a:rPr lang="en-US" dirty="0"/>
              <a:t>Instability</a:t>
            </a:r>
          </a:p>
        </p:txBody>
      </p:sp>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1034285" y="4880610"/>
            <a:ext cx="1012342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8286456" y="4863877"/>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9714262"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57714" y="488061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EC23D24F-20C5-175D-5D82-44960EB70AFF}"/>
              </a:ext>
            </a:extLst>
          </p:cNvPr>
          <p:cNvSpPr txBox="1"/>
          <p:nvPr/>
        </p:nvSpPr>
        <p:spPr>
          <a:xfrm>
            <a:off x="6487156" y="5155523"/>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0" name="Textfeld 29">
            <a:extLst>
              <a:ext uri="{FF2B5EF4-FFF2-40B4-BE49-F238E27FC236}">
                <a16:creationId xmlns:a16="http://schemas.microsoft.com/office/drawing/2014/main" id="{45FB6E16-CF81-5213-93E9-9580C66B5F3C}"/>
              </a:ext>
            </a:extLst>
          </p:cNvPr>
          <p:cNvSpPr txBox="1"/>
          <p:nvPr/>
        </p:nvSpPr>
        <p:spPr>
          <a:xfrm>
            <a:off x="7992876" y="5120638"/>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9387890" y="5120639"/>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10709587" y="5120640"/>
            <a:ext cx="652743" cy="646331"/>
          </a:xfrm>
          <a:prstGeom prst="rect">
            <a:avLst/>
          </a:prstGeom>
          <a:noFill/>
        </p:spPr>
        <p:txBody>
          <a:bodyPr wrap="none" rtlCol="0">
            <a:spAutoFit/>
          </a:bodyPr>
          <a:lstStyle/>
          <a:p>
            <a:r>
              <a:rPr lang="de-DE" b="1" dirty="0">
                <a:solidFill>
                  <a:schemeClr val="tx1">
                    <a:lumMod val="75000"/>
                    <a:lumOff val="25000"/>
                  </a:schemeClr>
                </a:solidFill>
              </a:rPr>
              <a:t>2000</a:t>
            </a:r>
          </a:p>
          <a:p>
            <a:endParaRPr lang="en-GB" dirty="0"/>
          </a:p>
        </p:txBody>
      </p:sp>
      <p:sp>
        <p:nvSpPr>
          <p:cNvPr id="2" name="Textfeld 1">
            <a:extLst>
              <a:ext uri="{FF2B5EF4-FFF2-40B4-BE49-F238E27FC236}">
                <a16:creationId xmlns:a16="http://schemas.microsoft.com/office/drawing/2014/main" id="{DD7644BF-1A21-9110-A343-BBDB1C3DDD56}"/>
              </a:ext>
            </a:extLst>
          </p:cNvPr>
          <p:cNvSpPr txBox="1"/>
          <p:nvPr/>
        </p:nvSpPr>
        <p:spPr>
          <a:xfrm>
            <a:off x="920190" y="2000250"/>
            <a:ext cx="3446070" cy="523220"/>
          </a:xfrm>
          <a:prstGeom prst="rect">
            <a:avLst/>
          </a:prstGeom>
          <a:noFill/>
        </p:spPr>
        <p:txBody>
          <a:bodyPr wrap="square">
            <a:spAutoFit/>
          </a:bodyPr>
          <a:lstStyle/>
          <a:p>
            <a:r>
              <a:rPr lang="de-DE" sz="2800" b="1" dirty="0" err="1"/>
              <a:t>Coherent</a:t>
            </a:r>
            <a:r>
              <a:rPr lang="de-DE" sz="2800" b="1" dirty="0"/>
              <a:t> </a:t>
            </a:r>
            <a:r>
              <a:rPr lang="de-DE" sz="2800" b="1" dirty="0" err="1"/>
              <a:t>Structures</a:t>
            </a:r>
            <a:endParaRPr lang="en-GB" sz="2800" b="1" dirty="0"/>
          </a:p>
        </p:txBody>
      </p:sp>
      <p:graphicFrame>
        <p:nvGraphicFramePr>
          <p:cNvPr id="5" name="Objekt 4">
            <a:extLst>
              <a:ext uri="{FF2B5EF4-FFF2-40B4-BE49-F238E27FC236}">
                <a16:creationId xmlns:a16="http://schemas.microsoft.com/office/drawing/2014/main" id="{91264527-19E8-7FF5-F43D-5B5B37285CF9}"/>
              </a:ext>
            </a:extLst>
          </p:cNvPr>
          <p:cNvGraphicFramePr>
            <a:graphicFrameLocks noChangeAspect="1"/>
          </p:cNvGraphicFramePr>
          <p:nvPr>
            <p:extLst>
              <p:ext uri="{D42A27DB-BD31-4B8C-83A1-F6EECF244321}">
                <p14:modId xmlns:p14="http://schemas.microsoft.com/office/powerpoint/2010/main" val="1432390999"/>
              </p:ext>
            </p:extLst>
          </p:nvPr>
        </p:nvGraphicFramePr>
        <p:xfrm>
          <a:off x="3357890" y="3729448"/>
          <a:ext cx="660890" cy="981009"/>
        </p:xfrm>
        <a:graphic>
          <a:graphicData uri="http://schemas.openxmlformats.org/presentationml/2006/ole">
            <mc:AlternateContent xmlns:mc="http://schemas.openxmlformats.org/markup-compatibility/2006">
              <mc:Choice xmlns:v="urn:schemas-microsoft-com:vml" Requires="v">
                <p:oleObj r:id="rId4" imgW="812520" imgH="1206000" progId="">
                  <p:embed/>
                </p:oleObj>
              </mc:Choice>
              <mc:Fallback>
                <p:oleObj r:id="rId4" imgW="812520" imgH="1206000" progId="">
                  <p:embed/>
                  <p:pic>
                    <p:nvPicPr>
                      <p:cNvPr id="0" name=""/>
                      <p:cNvPicPr/>
                      <p:nvPr/>
                    </p:nvPicPr>
                    <p:blipFill>
                      <a:blip r:embed="rId5"/>
                      <a:stretch>
                        <a:fillRect/>
                      </a:stretch>
                    </p:blipFill>
                    <p:spPr>
                      <a:xfrm>
                        <a:off x="3357890" y="3729448"/>
                        <a:ext cx="660890" cy="981009"/>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E32FD7F0-C238-97F0-E76B-377BEAB80674}"/>
              </a:ext>
            </a:extLst>
          </p:cNvPr>
          <p:cNvGraphicFramePr>
            <a:graphicFrameLocks noChangeAspect="1"/>
          </p:cNvGraphicFramePr>
          <p:nvPr>
            <p:extLst>
              <p:ext uri="{D42A27DB-BD31-4B8C-83A1-F6EECF244321}">
                <p14:modId xmlns:p14="http://schemas.microsoft.com/office/powerpoint/2010/main" val="4023428592"/>
              </p:ext>
            </p:extLst>
          </p:nvPr>
        </p:nvGraphicFramePr>
        <p:xfrm>
          <a:off x="1714817" y="3718877"/>
          <a:ext cx="607704" cy="981009"/>
        </p:xfrm>
        <a:graphic>
          <a:graphicData uri="http://schemas.openxmlformats.org/presentationml/2006/ole">
            <mc:AlternateContent xmlns:mc="http://schemas.openxmlformats.org/markup-compatibility/2006">
              <mc:Choice xmlns:v="urn:schemas-microsoft-com:vml" Requires="v">
                <p:oleObj r:id="rId6" imgW="1777680" imgH="2869560" progId="">
                  <p:embed/>
                </p:oleObj>
              </mc:Choice>
              <mc:Fallback>
                <p:oleObj r:id="rId6" imgW="1777680" imgH="2869560" progId="">
                  <p:embed/>
                  <p:pic>
                    <p:nvPicPr>
                      <p:cNvPr id="0" name=""/>
                      <p:cNvPicPr/>
                      <p:nvPr/>
                    </p:nvPicPr>
                    <p:blipFill>
                      <a:blip r:embed="rId7"/>
                      <a:stretch>
                        <a:fillRect/>
                      </a:stretch>
                    </p:blipFill>
                    <p:spPr>
                      <a:xfrm>
                        <a:off x="1714817" y="3718877"/>
                        <a:ext cx="607704" cy="981009"/>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7ABC8300-A175-DDD2-453C-7F9BC24F03BC}"/>
              </a:ext>
            </a:extLst>
          </p:cNvPr>
          <p:cNvGraphicFramePr>
            <a:graphicFrameLocks noChangeAspect="1"/>
          </p:cNvGraphicFramePr>
          <p:nvPr>
            <p:extLst>
              <p:ext uri="{D42A27DB-BD31-4B8C-83A1-F6EECF244321}">
                <p14:modId xmlns:p14="http://schemas.microsoft.com/office/powerpoint/2010/main" val="2001731953"/>
              </p:ext>
            </p:extLst>
          </p:nvPr>
        </p:nvGraphicFramePr>
        <p:xfrm>
          <a:off x="920190" y="3718877"/>
          <a:ext cx="675342" cy="977339"/>
        </p:xfrm>
        <a:graphic>
          <a:graphicData uri="http://schemas.openxmlformats.org/presentationml/2006/ole">
            <mc:AlternateContent xmlns:mc="http://schemas.openxmlformats.org/markup-compatibility/2006">
              <mc:Choice xmlns:v="urn:schemas-microsoft-com:vml" Requires="v">
                <p:oleObj r:id="rId8" imgW="3876120" imgH="5609520" progId="">
                  <p:embed/>
                </p:oleObj>
              </mc:Choice>
              <mc:Fallback>
                <p:oleObj r:id="rId8" imgW="3876120" imgH="5609520" progId="">
                  <p:embed/>
                  <p:pic>
                    <p:nvPicPr>
                      <p:cNvPr id="0" name=""/>
                      <p:cNvPicPr/>
                      <p:nvPr/>
                    </p:nvPicPr>
                    <p:blipFill>
                      <a:blip r:embed="rId9"/>
                      <a:stretch>
                        <a:fillRect/>
                      </a:stretch>
                    </p:blipFill>
                    <p:spPr>
                      <a:xfrm>
                        <a:off x="920190" y="3718877"/>
                        <a:ext cx="675342" cy="977339"/>
                      </a:xfrm>
                      <a:prstGeom prst="rect">
                        <a:avLst/>
                      </a:prstGeom>
                    </p:spPr>
                  </p:pic>
                </p:oleObj>
              </mc:Fallback>
            </mc:AlternateContent>
          </a:graphicData>
        </a:graphic>
      </p:graphicFrame>
      <p:graphicFrame>
        <p:nvGraphicFramePr>
          <p:cNvPr id="10" name="Objekt 9">
            <a:extLst>
              <a:ext uri="{FF2B5EF4-FFF2-40B4-BE49-F238E27FC236}">
                <a16:creationId xmlns:a16="http://schemas.microsoft.com/office/drawing/2014/main" id="{F7634210-228B-83E5-FD69-B768EB313C32}"/>
              </a:ext>
            </a:extLst>
          </p:cNvPr>
          <p:cNvGraphicFramePr>
            <a:graphicFrameLocks noChangeAspect="1"/>
          </p:cNvGraphicFramePr>
          <p:nvPr>
            <p:extLst>
              <p:ext uri="{D42A27DB-BD31-4B8C-83A1-F6EECF244321}">
                <p14:modId xmlns:p14="http://schemas.microsoft.com/office/powerpoint/2010/main" val="3829138430"/>
              </p:ext>
            </p:extLst>
          </p:nvPr>
        </p:nvGraphicFramePr>
        <p:xfrm>
          <a:off x="2581240" y="3729448"/>
          <a:ext cx="678050" cy="981009"/>
        </p:xfrm>
        <a:graphic>
          <a:graphicData uri="http://schemas.openxmlformats.org/presentationml/2006/ole">
            <mc:AlternateContent xmlns:mc="http://schemas.openxmlformats.org/markup-compatibility/2006">
              <mc:Choice xmlns:v="urn:schemas-microsoft-com:vml" Requires="v">
                <p:oleObj r:id="rId10" imgW="1193400" imgH="1726920" progId="">
                  <p:embed/>
                </p:oleObj>
              </mc:Choice>
              <mc:Fallback>
                <p:oleObj r:id="rId10" imgW="1193400" imgH="1726920" progId="">
                  <p:embed/>
                  <p:pic>
                    <p:nvPicPr>
                      <p:cNvPr id="0" name=""/>
                      <p:cNvPicPr/>
                      <p:nvPr/>
                    </p:nvPicPr>
                    <p:blipFill>
                      <a:blip r:embed="rId11"/>
                      <a:stretch>
                        <a:fillRect/>
                      </a:stretch>
                    </p:blipFill>
                    <p:spPr>
                      <a:xfrm>
                        <a:off x="2581240" y="3729448"/>
                        <a:ext cx="678050" cy="981009"/>
                      </a:xfrm>
                      <a:prstGeom prst="rect">
                        <a:avLst/>
                      </a:prstGeom>
                    </p:spPr>
                  </p:pic>
                </p:oleObj>
              </mc:Fallback>
            </mc:AlternateContent>
          </a:graphicData>
        </a:graphic>
      </p:graphicFrame>
      <p:sp>
        <p:nvSpPr>
          <p:cNvPr id="12" name="Textfeld 11">
            <a:extLst>
              <a:ext uri="{FF2B5EF4-FFF2-40B4-BE49-F238E27FC236}">
                <a16:creationId xmlns:a16="http://schemas.microsoft.com/office/drawing/2014/main" id="{D81666A5-6B92-0F60-E320-489F271A6FD1}"/>
              </a:ext>
            </a:extLst>
          </p:cNvPr>
          <p:cNvSpPr txBox="1"/>
          <p:nvPr/>
        </p:nvSpPr>
        <p:spPr>
          <a:xfrm>
            <a:off x="792829" y="3220703"/>
            <a:ext cx="930063" cy="738664"/>
          </a:xfrm>
          <a:prstGeom prst="rect">
            <a:avLst/>
          </a:prstGeom>
          <a:noFill/>
        </p:spPr>
        <p:txBody>
          <a:bodyPr wrap="none" rtlCol="0">
            <a:spAutoFit/>
          </a:bodyPr>
          <a:lstStyle/>
          <a:p>
            <a:r>
              <a:rPr lang="de-DE" sz="1200" dirty="0"/>
              <a:t>Lord Kelvin</a:t>
            </a:r>
          </a:p>
          <a:p>
            <a:r>
              <a:rPr lang="de-DE" sz="1200" dirty="0"/>
              <a:t>1824 - 1907</a:t>
            </a:r>
          </a:p>
          <a:p>
            <a:endParaRPr lang="en-GB" dirty="0"/>
          </a:p>
        </p:txBody>
      </p:sp>
      <p:sp>
        <p:nvSpPr>
          <p:cNvPr id="16" name="Textfeld 15">
            <a:extLst>
              <a:ext uri="{FF2B5EF4-FFF2-40B4-BE49-F238E27FC236}">
                <a16:creationId xmlns:a16="http://schemas.microsoft.com/office/drawing/2014/main" id="{FB3254E5-705D-4F89-BA44-094DD29A4959}"/>
              </a:ext>
            </a:extLst>
          </p:cNvPr>
          <p:cNvSpPr txBox="1"/>
          <p:nvPr/>
        </p:nvSpPr>
        <p:spPr>
          <a:xfrm>
            <a:off x="1620183" y="3053192"/>
            <a:ext cx="930063" cy="923330"/>
          </a:xfrm>
          <a:prstGeom prst="rect">
            <a:avLst/>
          </a:prstGeom>
          <a:noFill/>
        </p:spPr>
        <p:txBody>
          <a:bodyPr wrap="none" rtlCol="0">
            <a:spAutoFit/>
          </a:bodyPr>
          <a:lstStyle/>
          <a:p>
            <a:pPr algn="ctr"/>
            <a:r>
              <a:rPr lang="de-DE" sz="1200" dirty="0"/>
              <a:t>H. Von</a:t>
            </a:r>
          </a:p>
          <a:p>
            <a:pPr algn="ctr"/>
            <a:r>
              <a:rPr lang="de-DE" sz="1200" dirty="0"/>
              <a:t>Helmholtz</a:t>
            </a:r>
          </a:p>
          <a:p>
            <a:pPr algn="ctr"/>
            <a:r>
              <a:rPr lang="de-DE" sz="1200" dirty="0"/>
              <a:t>1821 - 1894</a:t>
            </a:r>
          </a:p>
          <a:p>
            <a:endParaRPr lang="en-GB" dirty="0"/>
          </a:p>
        </p:txBody>
      </p:sp>
      <p:sp>
        <p:nvSpPr>
          <p:cNvPr id="17" name="Textfeld 16">
            <a:extLst>
              <a:ext uri="{FF2B5EF4-FFF2-40B4-BE49-F238E27FC236}">
                <a16:creationId xmlns:a16="http://schemas.microsoft.com/office/drawing/2014/main" id="{38E9BD57-2BBD-ADEC-E176-F7795AE6698A}"/>
              </a:ext>
            </a:extLst>
          </p:cNvPr>
          <p:cNvSpPr txBox="1"/>
          <p:nvPr/>
        </p:nvSpPr>
        <p:spPr>
          <a:xfrm>
            <a:off x="2460121" y="3230208"/>
            <a:ext cx="930063" cy="738664"/>
          </a:xfrm>
          <a:prstGeom prst="rect">
            <a:avLst/>
          </a:prstGeom>
          <a:noFill/>
        </p:spPr>
        <p:txBody>
          <a:bodyPr wrap="none" rtlCol="0">
            <a:spAutoFit/>
          </a:bodyPr>
          <a:lstStyle/>
          <a:p>
            <a:pPr algn="ctr"/>
            <a:r>
              <a:rPr lang="de-DE" sz="1200" dirty="0"/>
              <a:t>D. </a:t>
            </a:r>
            <a:r>
              <a:rPr lang="de-DE" sz="1200" dirty="0" err="1"/>
              <a:t>Brunt</a:t>
            </a:r>
            <a:endParaRPr lang="de-DE" sz="1200" dirty="0"/>
          </a:p>
          <a:p>
            <a:pPr algn="ctr"/>
            <a:r>
              <a:rPr lang="de-DE" sz="1200" dirty="0"/>
              <a:t>1886 - 1965</a:t>
            </a:r>
          </a:p>
          <a:p>
            <a:endParaRPr lang="en-GB" dirty="0"/>
          </a:p>
        </p:txBody>
      </p:sp>
      <p:sp>
        <p:nvSpPr>
          <p:cNvPr id="19" name="Textfeld 18">
            <a:extLst>
              <a:ext uri="{FF2B5EF4-FFF2-40B4-BE49-F238E27FC236}">
                <a16:creationId xmlns:a16="http://schemas.microsoft.com/office/drawing/2014/main" id="{9E510A68-56C0-B55A-BC95-DC3966439525}"/>
              </a:ext>
            </a:extLst>
          </p:cNvPr>
          <p:cNvSpPr txBox="1"/>
          <p:nvPr/>
        </p:nvSpPr>
        <p:spPr>
          <a:xfrm>
            <a:off x="3223304" y="3230208"/>
            <a:ext cx="930063" cy="738664"/>
          </a:xfrm>
          <a:prstGeom prst="rect">
            <a:avLst/>
          </a:prstGeom>
          <a:noFill/>
        </p:spPr>
        <p:txBody>
          <a:bodyPr wrap="none" rtlCol="0">
            <a:spAutoFit/>
          </a:bodyPr>
          <a:lstStyle/>
          <a:p>
            <a:pPr algn="ctr"/>
            <a:r>
              <a:rPr lang="de-DE" sz="1200" dirty="0"/>
              <a:t>V. </a:t>
            </a:r>
            <a:r>
              <a:rPr lang="de-DE" sz="1200" dirty="0" err="1"/>
              <a:t>Väisälä</a:t>
            </a:r>
            <a:endParaRPr lang="de-DE" sz="1200" dirty="0"/>
          </a:p>
          <a:p>
            <a:pPr algn="ctr"/>
            <a:r>
              <a:rPr lang="de-DE" sz="1200" dirty="0"/>
              <a:t>1889 - 1969</a:t>
            </a:r>
          </a:p>
          <a:p>
            <a:endParaRPr lang="en-GB" dirty="0"/>
          </a:p>
        </p:txBody>
      </p:sp>
      <p:sp>
        <p:nvSpPr>
          <p:cNvPr id="22" name="Textfeld 21">
            <a:extLst>
              <a:ext uri="{FF2B5EF4-FFF2-40B4-BE49-F238E27FC236}">
                <a16:creationId xmlns:a16="http://schemas.microsoft.com/office/drawing/2014/main" id="{7BE08FB5-3A51-3611-EB0C-218011908A30}"/>
              </a:ext>
            </a:extLst>
          </p:cNvPr>
          <p:cNvSpPr txBox="1"/>
          <p:nvPr/>
        </p:nvSpPr>
        <p:spPr>
          <a:xfrm>
            <a:off x="2558985" y="5092449"/>
            <a:ext cx="1424877" cy="923330"/>
          </a:xfrm>
          <a:prstGeom prst="rect">
            <a:avLst/>
          </a:prstGeom>
          <a:noFill/>
        </p:spPr>
        <p:txBody>
          <a:bodyPr wrap="none" rtlCol="0">
            <a:spAutoFit/>
          </a:bodyPr>
          <a:lstStyle/>
          <a:p>
            <a:r>
              <a:rPr lang="en-US" dirty="0"/>
              <a:t>Basics:</a:t>
            </a:r>
          </a:p>
          <a:p>
            <a:r>
              <a:rPr lang="en-US" dirty="0"/>
              <a:t>Brunt-</a:t>
            </a:r>
            <a:r>
              <a:rPr lang="en-US" dirty="0" err="1"/>
              <a:t>Väisäla</a:t>
            </a:r>
            <a:endParaRPr lang="en-US" dirty="0"/>
          </a:p>
          <a:p>
            <a:r>
              <a:rPr lang="en-US" dirty="0"/>
              <a:t>Frequency</a:t>
            </a:r>
          </a:p>
        </p:txBody>
      </p:sp>
      <p:graphicFrame>
        <p:nvGraphicFramePr>
          <p:cNvPr id="23" name="Objekt 22">
            <a:extLst>
              <a:ext uri="{FF2B5EF4-FFF2-40B4-BE49-F238E27FC236}">
                <a16:creationId xmlns:a16="http://schemas.microsoft.com/office/drawing/2014/main" id="{99DD008D-4B29-346C-E842-65676F7C1E0D}"/>
              </a:ext>
            </a:extLst>
          </p:cNvPr>
          <p:cNvGraphicFramePr>
            <a:graphicFrameLocks noChangeAspect="1"/>
          </p:cNvGraphicFramePr>
          <p:nvPr>
            <p:extLst>
              <p:ext uri="{D42A27DB-BD31-4B8C-83A1-F6EECF244321}">
                <p14:modId xmlns:p14="http://schemas.microsoft.com/office/powerpoint/2010/main" val="1443648027"/>
              </p:ext>
            </p:extLst>
          </p:nvPr>
        </p:nvGraphicFramePr>
        <p:xfrm>
          <a:off x="6487156" y="3630818"/>
          <a:ext cx="596922" cy="968719"/>
        </p:xfrm>
        <a:graphic>
          <a:graphicData uri="http://schemas.openxmlformats.org/presentationml/2006/ole">
            <mc:AlternateContent xmlns:mc="http://schemas.openxmlformats.org/markup-compatibility/2006">
              <mc:Choice xmlns:v="urn:schemas-microsoft-com:vml" Requires="v">
                <p:oleObj r:id="rId12" imgW="4431600" imgH="7085520" progId="">
                  <p:embed/>
                </p:oleObj>
              </mc:Choice>
              <mc:Fallback>
                <p:oleObj r:id="rId12" imgW="4431600" imgH="7085520" progId="">
                  <p:embed/>
                  <p:pic>
                    <p:nvPicPr>
                      <p:cNvPr id="0" name=""/>
                      <p:cNvPicPr/>
                      <p:nvPr/>
                    </p:nvPicPr>
                    <p:blipFill>
                      <a:blip r:embed="rId13"/>
                      <a:stretch>
                        <a:fillRect/>
                      </a:stretch>
                    </p:blipFill>
                    <p:spPr>
                      <a:xfrm>
                        <a:off x="6487156" y="3630818"/>
                        <a:ext cx="596922" cy="968719"/>
                      </a:xfrm>
                      <a:prstGeom prst="rect">
                        <a:avLst/>
                      </a:prstGeom>
                    </p:spPr>
                  </p:pic>
                </p:oleObj>
              </mc:Fallback>
            </mc:AlternateContent>
          </a:graphicData>
        </a:graphic>
      </p:graphicFrame>
      <p:graphicFrame>
        <p:nvGraphicFramePr>
          <p:cNvPr id="34" name="Objekt 33">
            <a:extLst>
              <a:ext uri="{FF2B5EF4-FFF2-40B4-BE49-F238E27FC236}">
                <a16:creationId xmlns:a16="http://schemas.microsoft.com/office/drawing/2014/main" id="{9468AD68-8733-153D-2CF8-F47C62E3D32F}"/>
              </a:ext>
            </a:extLst>
          </p:cNvPr>
          <p:cNvGraphicFramePr>
            <a:graphicFrameLocks noChangeAspect="1"/>
          </p:cNvGraphicFramePr>
          <p:nvPr>
            <p:extLst>
              <p:ext uri="{D42A27DB-BD31-4B8C-83A1-F6EECF244321}">
                <p14:modId xmlns:p14="http://schemas.microsoft.com/office/powerpoint/2010/main" val="3785698144"/>
              </p:ext>
            </p:extLst>
          </p:nvPr>
        </p:nvGraphicFramePr>
        <p:xfrm>
          <a:off x="9430198" y="3630818"/>
          <a:ext cx="651684" cy="968719"/>
        </p:xfrm>
        <a:graphic>
          <a:graphicData uri="http://schemas.openxmlformats.org/presentationml/2006/ole">
            <mc:AlternateContent xmlns:mc="http://schemas.openxmlformats.org/markup-compatibility/2006">
              <mc:Choice xmlns:v="urn:schemas-microsoft-com:vml" Requires="v">
                <p:oleObj r:id="rId14" imgW="1409400" imgH="2095200" progId="">
                  <p:embed/>
                </p:oleObj>
              </mc:Choice>
              <mc:Fallback>
                <p:oleObj r:id="rId14" imgW="1409400" imgH="2095200" progId="">
                  <p:embed/>
                  <p:pic>
                    <p:nvPicPr>
                      <p:cNvPr id="0" name=""/>
                      <p:cNvPicPr/>
                      <p:nvPr/>
                    </p:nvPicPr>
                    <p:blipFill>
                      <a:blip r:embed="rId15"/>
                      <a:stretch>
                        <a:fillRect/>
                      </a:stretch>
                    </p:blipFill>
                    <p:spPr>
                      <a:xfrm>
                        <a:off x="9430198" y="3630818"/>
                        <a:ext cx="651684" cy="968719"/>
                      </a:xfrm>
                      <a:prstGeom prst="rect">
                        <a:avLst/>
                      </a:prstGeom>
                    </p:spPr>
                  </p:pic>
                </p:oleObj>
              </mc:Fallback>
            </mc:AlternateContent>
          </a:graphicData>
        </a:graphic>
      </p:graphicFrame>
      <p:graphicFrame>
        <p:nvGraphicFramePr>
          <p:cNvPr id="35" name="Objekt 34">
            <a:extLst>
              <a:ext uri="{FF2B5EF4-FFF2-40B4-BE49-F238E27FC236}">
                <a16:creationId xmlns:a16="http://schemas.microsoft.com/office/drawing/2014/main" id="{33D367DE-ED78-5D91-02A6-4CFE7F4B890A}"/>
              </a:ext>
            </a:extLst>
          </p:cNvPr>
          <p:cNvGraphicFramePr>
            <a:graphicFrameLocks noChangeAspect="1"/>
          </p:cNvGraphicFramePr>
          <p:nvPr>
            <p:extLst>
              <p:ext uri="{D42A27DB-BD31-4B8C-83A1-F6EECF244321}">
                <p14:modId xmlns:p14="http://schemas.microsoft.com/office/powerpoint/2010/main" val="3186971673"/>
              </p:ext>
            </p:extLst>
          </p:nvPr>
        </p:nvGraphicFramePr>
        <p:xfrm>
          <a:off x="10261984" y="3621217"/>
          <a:ext cx="619666" cy="971596"/>
        </p:xfrm>
        <a:graphic>
          <a:graphicData uri="http://schemas.openxmlformats.org/presentationml/2006/ole">
            <mc:AlternateContent xmlns:mc="http://schemas.openxmlformats.org/markup-compatibility/2006">
              <mc:Choice xmlns:v="urn:schemas-microsoft-com:vml" Requires="v">
                <p:oleObj r:id="rId16" imgW="4088880" imgH="6412680" progId="">
                  <p:embed/>
                </p:oleObj>
              </mc:Choice>
              <mc:Fallback>
                <p:oleObj r:id="rId16" imgW="4088880" imgH="6412680" progId="">
                  <p:embed/>
                  <p:pic>
                    <p:nvPicPr>
                      <p:cNvPr id="0" name=""/>
                      <p:cNvPicPr/>
                      <p:nvPr/>
                    </p:nvPicPr>
                    <p:blipFill>
                      <a:blip r:embed="rId17"/>
                      <a:stretch>
                        <a:fillRect/>
                      </a:stretch>
                    </p:blipFill>
                    <p:spPr>
                      <a:xfrm>
                        <a:off x="10261984" y="3621217"/>
                        <a:ext cx="619666" cy="971596"/>
                      </a:xfrm>
                      <a:prstGeom prst="rect">
                        <a:avLst/>
                      </a:prstGeom>
                    </p:spPr>
                  </p:pic>
                </p:oleObj>
              </mc:Fallback>
            </mc:AlternateContent>
          </a:graphicData>
        </a:graphic>
      </p:graphicFrame>
      <p:graphicFrame>
        <p:nvGraphicFramePr>
          <p:cNvPr id="6" name="Objekt 5">
            <a:extLst>
              <a:ext uri="{FF2B5EF4-FFF2-40B4-BE49-F238E27FC236}">
                <a16:creationId xmlns:a16="http://schemas.microsoft.com/office/drawing/2014/main" id="{CE4AE3C9-12A9-E5BD-E6D0-75EFDFAB0AF0}"/>
              </a:ext>
            </a:extLst>
          </p:cNvPr>
          <p:cNvGraphicFramePr>
            <a:graphicFrameLocks noChangeAspect="1"/>
          </p:cNvGraphicFramePr>
          <p:nvPr>
            <p:extLst>
              <p:ext uri="{D42A27DB-BD31-4B8C-83A1-F6EECF244321}">
                <p14:modId xmlns:p14="http://schemas.microsoft.com/office/powerpoint/2010/main" val="826599108"/>
              </p:ext>
            </p:extLst>
          </p:nvPr>
        </p:nvGraphicFramePr>
        <p:xfrm>
          <a:off x="8664175" y="3606902"/>
          <a:ext cx="596922" cy="992635"/>
        </p:xfrm>
        <a:graphic>
          <a:graphicData uri="http://schemas.openxmlformats.org/presentationml/2006/ole">
            <mc:AlternateContent xmlns:mc="http://schemas.openxmlformats.org/markup-compatibility/2006">
              <mc:Choice xmlns:v="urn:schemas-microsoft-com:vml" Requires="v">
                <p:oleObj r:id="rId18" imgW="1130040" imgH="1879200" progId="">
                  <p:embed/>
                </p:oleObj>
              </mc:Choice>
              <mc:Fallback>
                <p:oleObj r:id="rId18" imgW="1130040" imgH="1879200" progId="">
                  <p:embed/>
                  <p:pic>
                    <p:nvPicPr>
                      <p:cNvPr id="0" name=""/>
                      <p:cNvPicPr/>
                      <p:nvPr/>
                    </p:nvPicPr>
                    <p:blipFill>
                      <a:blip r:embed="rId19"/>
                      <a:stretch>
                        <a:fillRect/>
                      </a:stretch>
                    </p:blipFill>
                    <p:spPr>
                      <a:xfrm>
                        <a:off x="8664175" y="3606902"/>
                        <a:ext cx="596922" cy="992635"/>
                      </a:xfrm>
                      <a:prstGeom prst="rect">
                        <a:avLst/>
                      </a:prstGeom>
                    </p:spPr>
                  </p:pic>
                </p:oleObj>
              </mc:Fallback>
            </mc:AlternateContent>
          </a:graphicData>
        </a:graphic>
      </p:graphicFrame>
      <p:sp>
        <p:nvSpPr>
          <p:cNvPr id="9" name="Textfeld 8">
            <a:extLst>
              <a:ext uri="{FF2B5EF4-FFF2-40B4-BE49-F238E27FC236}">
                <a16:creationId xmlns:a16="http://schemas.microsoft.com/office/drawing/2014/main" id="{0456BAC8-1E62-3990-E5A6-06CF0B85C2F7}"/>
              </a:ext>
            </a:extLst>
          </p:cNvPr>
          <p:cNvSpPr txBox="1"/>
          <p:nvPr/>
        </p:nvSpPr>
        <p:spPr>
          <a:xfrm>
            <a:off x="8312923" y="2929734"/>
            <a:ext cx="1114408" cy="923330"/>
          </a:xfrm>
          <a:prstGeom prst="rect">
            <a:avLst/>
          </a:prstGeom>
          <a:noFill/>
        </p:spPr>
        <p:txBody>
          <a:bodyPr wrap="none" rtlCol="0">
            <a:spAutoFit/>
          </a:bodyPr>
          <a:lstStyle/>
          <a:p>
            <a:pPr algn="ctr"/>
            <a:r>
              <a:rPr lang="de-DE" sz="1200" dirty="0"/>
              <a:t>F.T.M. </a:t>
            </a:r>
          </a:p>
          <a:p>
            <a:pPr algn="ctr"/>
            <a:r>
              <a:rPr lang="de-DE" sz="1200" dirty="0" err="1"/>
              <a:t>Nieuwstadt</a:t>
            </a:r>
            <a:endParaRPr lang="de-DE" sz="1200" dirty="0"/>
          </a:p>
          <a:p>
            <a:pPr algn="ctr"/>
            <a:r>
              <a:rPr lang="de-DE" sz="1200" dirty="0"/>
              <a:t>1946 - 2005</a:t>
            </a:r>
          </a:p>
          <a:p>
            <a:endParaRPr lang="en-GB" dirty="0"/>
          </a:p>
        </p:txBody>
      </p:sp>
      <p:sp>
        <p:nvSpPr>
          <p:cNvPr id="15" name="Textfeld 14">
            <a:extLst>
              <a:ext uri="{FF2B5EF4-FFF2-40B4-BE49-F238E27FC236}">
                <a16:creationId xmlns:a16="http://schemas.microsoft.com/office/drawing/2014/main" id="{F83A0947-A544-11CB-08DB-B3FF31385211}"/>
              </a:ext>
            </a:extLst>
          </p:cNvPr>
          <p:cNvSpPr txBox="1"/>
          <p:nvPr/>
        </p:nvSpPr>
        <p:spPr>
          <a:xfrm>
            <a:off x="6255773" y="3145525"/>
            <a:ext cx="1057534" cy="738664"/>
          </a:xfrm>
          <a:prstGeom prst="rect">
            <a:avLst/>
          </a:prstGeom>
          <a:noFill/>
        </p:spPr>
        <p:txBody>
          <a:bodyPr wrap="none" rtlCol="0">
            <a:spAutoFit/>
          </a:bodyPr>
          <a:lstStyle/>
          <a:p>
            <a:pPr algn="ctr"/>
            <a:r>
              <a:rPr lang="de-DE" sz="1200" dirty="0"/>
              <a:t>J.W. </a:t>
            </a:r>
            <a:r>
              <a:rPr lang="de-DE" sz="1200" dirty="0" err="1"/>
              <a:t>Deardorff</a:t>
            </a:r>
            <a:endParaRPr lang="de-DE" sz="1200" dirty="0"/>
          </a:p>
          <a:p>
            <a:pPr algn="ctr"/>
            <a:r>
              <a:rPr lang="de-DE" sz="1200" dirty="0"/>
              <a:t>1928 - 2014</a:t>
            </a:r>
          </a:p>
          <a:p>
            <a:endParaRPr lang="en-GB" dirty="0"/>
          </a:p>
        </p:txBody>
      </p:sp>
      <p:sp>
        <p:nvSpPr>
          <p:cNvPr id="26" name="Textfeld 25">
            <a:extLst>
              <a:ext uri="{FF2B5EF4-FFF2-40B4-BE49-F238E27FC236}">
                <a16:creationId xmlns:a16="http://schemas.microsoft.com/office/drawing/2014/main" id="{6C0E64AA-FA67-CBC1-72FE-E9E8B69382B3}"/>
              </a:ext>
            </a:extLst>
          </p:cNvPr>
          <p:cNvSpPr txBox="1"/>
          <p:nvPr/>
        </p:nvSpPr>
        <p:spPr>
          <a:xfrm>
            <a:off x="9183877" y="3118136"/>
            <a:ext cx="998158" cy="738664"/>
          </a:xfrm>
          <a:prstGeom prst="rect">
            <a:avLst/>
          </a:prstGeom>
          <a:noFill/>
        </p:spPr>
        <p:txBody>
          <a:bodyPr wrap="none" rtlCol="0">
            <a:spAutoFit/>
          </a:bodyPr>
          <a:lstStyle/>
          <a:p>
            <a:pPr algn="ctr"/>
            <a:r>
              <a:rPr lang="de-DE" sz="1200" dirty="0"/>
              <a:t>M. Raupach</a:t>
            </a:r>
          </a:p>
          <a:p>
            <a:pPr algn="ctr"/>
            <a:r>
              <a:rPr lang="de-DE" sz="1200" dirty="0"/>
              <a:t>1950 - 2015</a:t>
            </a:r>
          </a:p>
          <a:p>
            <a:endParaRPr lang="en-GB" dirty="0"/>
          </a:p>
        </p:txBody>
      </p:sp>
      <p:sp>
        <p:nvSpPr>
          <p:cNvPr id="27" name="Textfeld 26">
            <a:extLst>
              <a:ext uri="{FF2B5EF4-FFF2-40B4-BE49-F238E27FC236}">
                <a16:creationId xmlns:a16="http://schemas.microsoft.com/office/drawing/2014/main" id="{54E49790-A2A6-20D7-B6E4-A19AF67C9AFD}"/>
              </a:ext>
            </a:extLst>
          </p:cNvPr>
          <p:cNvSpPr txBox="1"/>
          <p:nvPr/>
        </p:nvSpPr>
        <p:spPr>
          <a:xfrm>
            <a:off x="10132051" y="3304213"/>
            <a:ext cx="831254" cy="553998"/>
          </a:xfrm>
          <a:prstGeom prst="rect">
            <a:avLst/>
          </a:prstGeom>
          <a:noFill/>
        </p:spPr>
        <p:txBody>
          <a:bodyPr wrap="none" rtlCol="0">
            <a:spAutoFit/>
          </a:bodyPr>
          <a:lstStyle/>
          <a:p>
            <a:pPr algn="ctr"/>
            <a:r>
              <a:rPr lang="de-DE" sz="1200" dirty="0"/>
              <a:t>J. Finnigan</a:t>
            </a:r>
          </a:p>
          <a:p>
            <a:endParaRPr lang="en-GB" dirty="0"/>
          </a:p>
        </p:txBody>
      </p:sp>
      <p:cxnSp>
        <p:nvCxnSpPr>
          <p:cNvPr id="36" name="Gerader Verbinder 35">
            <a:extLst>
              <a:ext uri="{FF2B5EF4-FFF2-40B4-BE49-F238E27FC236}">
                <a16:creationId xmlns:a16="http://schemas.microsoft.com/office/drawing/2014/main" id="{CF4BCF3A-5328-D819-3B04-F5A869933451}"/>
              </a:ext>
            </a:extLst>
          </p:cNvPr>
          <p:cNvCxnSpPr>
            <a:cxnSpLocks/>
          </p:cNvCxnSpPr>
          <p:nvPr/>
        </p:nvCxnSpPr>
        <p:spPr>
          <a:xfrm>
            <a:off x="6808019" y="486969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2E95C6AA-A5B1-B988-09D4-1D7FDE0BE608}"/>
              </a:ext>
            </a:extLst>
          </p:cNvPr>
          <p:cNvSpPr txBox="1"/>
          <p:nvPr/>
        </p:nvSpPr>
        <p:spPr>
          <a:xfrm>
            <a:off x="6306343" y="5442756"/>
            <a:ext cx="1003352" cy="923330"/>
          </a:xfrm>
          <a:prstGeom prst="rect">
            <a:avLst/>
          </a:prstGeom>
          <a:noFill/>
        </p:spPr>
        <p:txBody>
          <a:bodyPr wrap="none" rtlCol="0">
            <a:spAutoFit/>
          </a:bodyPr>
          <a:lstStyle/>
          <a:p>
            <a:pPr algn="ctr"/>
            <a:r>
              <a:rPr lang="en-US" dirty="0"/>
              <a:t>Counter</a:t>
            </a:r>
          </a:p>
          <a:p>
            <a:pPr algn="ctr"/>
            <a:r>
              <a:rPr lang="en-US" dirty="0"/>
              <a:t>Gradient</a:t>
            </a:r>
          </a:p>
          <a:p>
            <a:pPr algn="ctr"/>
            <a:r>
              <a:rPr lang="en-US" dirty="0"/>
              <a:t>Flux</a:t>
            </a:r>
          </a:p>
        </p:txBody>
      </p:sp>
      <p:sp>
        <p:nvSpPr>
          <p:cNvPr id="38" name="Textfeld 37">
            <a:extLst>
              <a:ext uri="{FF2B5EF4-FFF2-40B4-BE49-F238E27FC236}">
                <a16:creationId xmlns:a16="http://schemas.microsoft.com/office/drawing/2014/main" id="{E508DCA8-0368-DE57-28A8-2604A79AF79F}"/>
              </a:ext>
            </a:extLst>
          </p:cNvPr>
          <p:cNvSpPr txBox="1"/>
          <p:nvPr/>
        </p:nvSpPr>
        <p:spPr>
          <a:xfrm>
            <a:off x="8599678" y="5432820"/>
            <a:ext cx="885948" cy="923330"/>
          </a:xfrm>
          <a:prstGeom prst="rect">
            <a:avLst/>
          </a:prstGeom>
          <a:noFill/>
        </p:spPr>
        <p:txBody>
          <a:bodyPr wrap="none" rtlCol="0">
            <a:spAutoFit/>
          </a:bodyPr>
          <a:lstStyle/>
          <a:p>
            <a:pPr algn="ctr"/>
            <a:r>
              <a:rPr lang="en-US" dirty="0"/>
              <a:t>Stable</a:t>
            </a:r>
          </a:p>
          <a:p>
            <a:pPr algn="ctr"/>
            <a:r>
              <a:rPr lang="en-US" dirty="0"/>
              <a:t>Strati-</a:t>
            </a:r>
          </a:p>
          <a:p>
            <a:pPr algn="ctr"/>
            <a:r>
              <a:rPr lang="en-US" dirty="0" err="1"/>
              <a:t>fication</a:t>
            </a:r>
            <a:endParaRPr lang="en-US" dirty="0"/>
          </a:p>
        </p:txBody>
      </p:sp>
      <p:sp>
        <p:nvSpPr>
          <p:cNvPr id="39" name="Textfeld 38">
            <a:extLst>
              <a:ext uri="{FF2B5EF4-FFF2-40B4-BE49-F238E27FC236}">
                <a16:creationId xmlns:a16="http://schemas.microsoft.com/office/drawing/2014/main" id="{9D37ABE4-4B83-3BBC-E259-BCA2CD5ED0BE}"/>
              </a:ext>
            </a:extLst>
          </p:cNvPr>
          <p:cNvSpPr txBox="1"/>
          <p:nvPr/>
        </p:nvSpPr>
        <p:spPr>
          <a:xfrm>
            <a:off x="9627990" y="5432820"/>
            <a:ext cx="1503360" cy="646331"/>
          </a:xfrm>
          <a:prstGeom prst="rect">
            <a:avLst/>
          </a:prstGeom>
          <a:noFill/>
        </p:spPr>
        <p:txBody>
          <a:bodyPr wrap="none" rtlCol="0">
            <a:spAutoFit/>
          </a:bodyPr>
          <a:lstStyle/>
          <a:p>
            <a:pPr algn="ctr"/>
            <a:r>
              <a:rPr lang="en-US" dirty="0"/>
              <a:t>K-H-Instability</a:t>
            </a:r>
          </a:p>
          <a:p>
            <a:pPr algn="ctr"/>
            <a:r>
              <a:rPr lang="en-US" dirty="0"/>
              <a:t>Canopy Flow</a:t>
            </a:r>
          </a:p>
        </p:txBody>
      </p:sp>
      <p:cxnSp>
        <p:nvCxnSpPr>
          <p:cNvPr id="40" name="Gerader Verbinder 39">
            <a:extLst>
              <a:ext uri="{FF2B5EF4-FFF2-40B4-BE49-F238E27FC236}">
                <a16:creationId xmlns:a16="http://schemas.microsoft.com/office/drawing/2014/main" id="{885F0B29-7AE3-EE5C-30E7-BA4E65721629}"/>
              </a:ext>
            </a:extLst>
          </p:cNvPr>
          <p:cNvCxnSpPr/>
          <p:nvPr/>
        </p:nvCxnSpPr>
        <p:spPr>
          <a:xfrm>
            <a:off x="4698791" y="4883556"/>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CAA91A2-2CB0-B15E-6576-D7A050DAE8DC}"/>
              </a:ext>
            </a:extLst>
          </p:cNvPr>
          <p:cNvCxnSpPr/>
          <p:nvPr/>
        </p:nvCxnSpPr>
        <p:spPr>
          <a:xfrm>
            <a:off x="5171703" y="4882653"/>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5CDB6ED-4210-AEAA-9805-C53E511C595F}"/>
              </a:ext>
            </a:extLst>
          </p:cNvPr>
          <p:cNvCxnSpPr/>
          <p:nvPr/>
        </p:nvCxnSpPr>
        <p:spPr>
          <a:xfrm>
            <a:off x="5635187" y="4881750"/>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A741B10-5387-C456-8C68-AEF68B4D09C7}"/>
              </a:ext>
            </a:extLst>
          </p:cNvPr>
          <p:cNvCxnSpPr/>
          <p:nvPr/>
        </p:nvCxnSpPr>
        <p:spPr>
          <a:xfrm>
            <a:off x="6813274" y="4635574"/>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6437952C-A34D-D830-93CD-AB893E368FFE}"/>
              </a:ext>
            </a:extLst>
          </p:cNvPr>
          <p:cNvCxnSpPr/>
          <p:nvPr/>
        </p:nvCxnSpPr>
        <p:spPr>
          <a:xfrm>
            <a:off x="9089051" y="4635574"/>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F47BE61A-8008-9B7B-7375-26E81397AFF0}"/>
              </a:ext>
            </a:extLst>
          </p:cNvPr>
          <p:cNvCxnSpPr/>
          <p:nvPr/>
        </p:nvCxnSpPr>
        <p:spPr>
          <a:xfrm>
            <a:off x="9712073" y="4646722"/>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B5039DD9-8995-5271-C162-87DF5D8AF0B3}"/>
              </a:ext>
            </a:extLst>
          </p:cNvPr>
          <p:cNvCxnSpPr/>
          <p:nvPr/>
        </p:nvCxnSpPr>
        <p:spPr>
          <a:xfrm>
            <a:off x="10447307" y="4646722"/>
            <a:ext cx="0" cy="187378"/>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851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descr="Ein Bild, das Karte enthält.&#10;&#10;Automatisch generierte Beschreibung">
            <a:extLst>
              <a:ext uri="{FF2B5EF4-FFF2-40B4-BE49-F238E27FC236}">
                <a16:creationId xmlns:a16="http://schemas.microsoft.com/office/drawing/2014/main" id="{3AE95AB0-A02D-A5A9-4F3A-2F61FB5269D6}"/>
              </a:ext>
            </a:extLst>
          </p:cNvPr>
          <p:cNvPicPr>
            <a:picLocks noChangeAspect="1"/>
          </p:cNvPicPr>
          <p:nvPr/>
        </p:nvPicPr>
        <p:blipFill>
          <a:blip r:embed="rId3"/>
          <a:stretch>
            <a:fillRect/>
          </a:stretch>
        </p:blipFill>
        <p:spPr>
          <a:xfrm>
            <a:off x="9362368" y="5613199"/>
            <a:ext cx="729506" cy="1154281"/>
          </a:xfrm>
          <a:prstGeom prst="rect">
            <a:avLst/>
          </a:prstGeom>
        </p:spPr>
      </p:pic>
      <p:pic>
        <p:nvPicPr>
          <p:cNvPr id="36" name="Grafik 35" descr="Ein Bild, das Karte enthält.&#10;&#10;Automatisch generierte Beschreibung">
            <a:extLst>
              <a:ext uri="{FF2B5EF4-FFF2-40B4-BE49-F238E27FC236}">
                <a16:creationId xmlns:a16="http://schemas.microsoft.com/office/drawing/2014/main" id="{5A45A991-2B04-BB0D-D437-E066F7D79C5B}"/>
              </a:ext>
            </a:extLst>
          </p:cNvPr>
          <p:cNvPicPr>
            <a:picLocks noChangeAspect="1"/>
          </p:cNvPicPr>
          <p:nvPr/>
        </p:nvPicPr>
        <p:blipFill>
          <a:blip r:embed="rId3"/>
          <a:stretch>
            <a:fillRect/>
          </a:stretch>
        </p:blipFill>
        <p:spPr>
          <a:xfrm>
            <a:off x="3862186" y="2546723"/>
            <a:ext cx="1293171" cy="2046156"/>
          </a:xfrm>
          <a:prstGeom prst="rect">
            <a:avLst/>
          </a:prstGeom>
        </p:spPr>
      </p:pic>
      <p:cxnSp>
        <p:nvCxnSpPr>
          <p:cNvPr id="3" name="Gerader Verbinder 2">
            <a:extLst>
              <a:ext uri="{FF2B5EF4-FFF2-40B4-BE49-F238E27FC236}">
                <a16:creationId xmlns:a16="http://schemas.microsoft.com/office/drawing/2014/main" id="{C1BE155C-DC19-D17F-FBAE-64A03AE0A993}"/>
              </a:ext>
            </a:extLst>
          </p:cNvPr>
          <p:cNvCxnSpPr>
            <a:cxnSpLocks/>
          </p:cNvCxnSpPr>
          <p:nvPr/>
        </p:nvCxnSpPr>
        <p:spPr>
          <a:xfrm>
            <a:off x="318901" y="4892040"/>
            <a:ext cx="11511149"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9EA5BA1C-7917-81C1-4BA6-027303C8E4B2}"/>
              </a:ext>
            </a:extLst>
          </p:cNvPr>
          <p:cNvCxnSpPr>
            <a:cxnSpLocks/>
          </p:cNvCxnSpPr>
          <p:nvPr/>
        </p:nvCxnSpPr>
        <p:spPr>
          <a:xfrm>
            <a:off x="1088262" y="4904492"/>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B0C1D6D6-9D54-9F03-8904-E36E10166BC4}"/>
              </a:ext>
            </a:extLst>
          </p:cNvPr>
          <p:cNvCxnSpPr>
            <a:cxnSpLocks/>
          </p:cNvCxnSpPr>
          <p:nvPr/>
        </p:nvCxnSpPr>
        <p:spPr>
          <a:xfrm>
            <a:off x="2493916" y="4904492"/>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AFC16B5-5D95-5D16-EF93-7AB3E8F57142}"/>
              </a:ext>
            </a:extLst>
          </p:cNvPr>
          <p:cNvCxnSpPr>
            <a:cxnSpLocks/>
          </p:cNvCxnSpPr>
          <p:nvPr/>
        </p:nvCxnSpPr>
        <p:spPr>
          <a:xfrm>
            <a:off x="3926476" y="4873967"/>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B3E82696-F1C1-5B8C-6C6A-A93234669230}"/>
              </a:ext>
            </a:extLst>
          </p:cNvPr>
          <p:cNvCxnSpPr>
            <a:cxnSpLocks/>
          </p:cNvCxnSpPr>
          <p:nvPr/>
        </p:nvCxnSpPr>
        <p:spPr>
          <a:xfrm>
            <a:off x="5362650" y="4904492"/>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C9912D75-816B-C900-ACAE-CE0F4590337B}"/>
              </a:ext>
            </a:extLst>
          </p:cNvPr>
          <p:cNvCxnSpPr>
            <a:cxnSpLocks/>
          </p:cNvCxnSpPr>
          <p:nvPr/>
        </p:nvCxnSpPr>
        <p:spPr>
          <a:xfrm>
            <a:off x="6823687" y="489204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3A7950D-E0BF-EBF6-05BA-31A315DAC6CB}"/>
              </a:ext>
            </a:extLst>
          </p:cNvPr>
          <p:cNvCxnSpPr>
            <a:cxnSpLocks/>
          </p:cNvCxnSpPr>
          <p:nvPr/>
        </p:nvCxnSpPr>
        <p:spPr>
          <a:xfrm>
            <a:off x="8258250" y="4873967"/>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B8F33A5-7709-178E-612D-A7025D574AA1}"/>
              </a:ext>
            </a:extLst>
          </p:cNvPr>
          <p:cNvCxnSpPr>
            <a:cxnSpLocks/>
          </p:cNvCxnSpPr>
          <p:nvPr/>
        </p:nvCxnSpPr>
        <p:spPr>
          <a:xfrm>
            <a:off x="9690810" y="4904492"/>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C860FCA-C63E-A4FA-F592-687AA24073A1}"/>
              </a:ext>
            </a:extLst>
          </p:cNvPr>
          <p:cNvCxnSpPr>
            <a:cxnSpLocks/>
          </p:cNvCxnSpPr>
          <p:nvPr/>
        </p:nvCxnSpPr>
        <p:spPr>
          <a:xfrm>
            <a:off x="11114202" y="4892040"/>
            <a:ext cx="0" cy="16002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B908EEE1-5DAF-5C30-532E-AD145EF5DD90}"/>
              </a:ext>
            </a:extLst>
          </p:cNvPr>
          <p:cNvSpPr txBox="1"/>
          <p:nvPr/>
        </p:nvSpPr>
        <p:spPr>
          <a:xfrm>
            <a:off x="6515374" y="5052059"/>
            <a:ext cx="652743" cy="646331"/>
          </a:xfrm>
          <a:prstGeom prst="rect">
            <a:avLst/>
          </a:prstGeom>
          <a:noFill/>
        </p:spPr>
        <p:txBody>
          <a:bodyPr wrap="none" rtlCol="0">
            <a:spAutoFit/>
          </a:bodyPr>
          <a:lstStyle/>
          <a:p>
            <a:r>
              <a:rPr lang="de-DE" b="1" dirty="0">
                <a:solidFill>
                  <a:schemeClr val="tx1">
                    <a:lumMod val="75000"/>
                    <a:lumOff val="25000"/>
                  </a:schemeClr>
                </a:solidFill>
              </a:rPr>
              <a:t>1990</a:t>
            </a:r>
          </a:p>
          <a:p>
            <a:endParaRPr lang="en-GB" dirty="0"/>
          </a:p>
        </p:txBody>
      </p:sp>
      <p:sp>
        <p:nvSpPr>
          <p:cNvPr id="28" name="Textfeld 27">
            <a:extLst>
              <a:ext uri="{FF2B5EF4-FFF2-40B4-BE49-F238E27FC236}">
                <a16:creationId xmlns:a16="http://schemas.microsoft.com/office/drawing/2014/main" id="{6AC94494-235A-1A9C-4E72-779FEACD7B24}"/>
              </a:ext>
            </a:extLst>
          </p:cNvPr>
          <p:cNvSpPr txBox="1"/>
          <p:nvPr/>
        </p:nvSpPr>
        <p:spPr>
          <a:xfrm>
            <a:off x="651064" y="5033986"/>
            <a:ext cx="652743" cy="646331"/>
          </a:xfrm>
          <a:prstGeom prst="rect">
            <a:avLst/>
          </a:prstGeom>
          <a:noFill/>
        </p:spPr>
        <p:txBody>
          <a:bodyPr wrap="none" rtlCol="0">
            <a:spAutoFit/>
          </a:bodyPr>
          <a:lstStyle/>
          <a:p>
            <a:r>
              <a:rPr lang="de-DE" b="1" dirty="0">
                <a:solidFill>
                  <a:schemeClr val="tx1">
                    <a:lumMod val="75000"/>
                    <a:lumOff val="25000"/>
                  </a:schemeClr>
                </a:solidFill>
              </a:rPr>
              <a:t>1940</a:t>
            </a:r>
          </a:p>
          <a:p>
            <a:endParaRPr lang="en-GB" dirty="0"/>
          </a:p>
        </p:txBody>
      </p:sp>
      <p:sp>
        <p:nvSpPr>
          <p:cNvPr id="29" name="Textfeld 28">
            <a:extLst>
              <a:ext uri="{FF2B5EF4-FFF2-40B4-BE49-F238E27FC236}">
                <a16:creationId xmlns:a16="http://schemas.microsoft.com/office/drawing/2014/main" id="{EC23D24F-20C5-175D-5D82-44960EB70AFF}"/>
              </a:ext>
            </a:extLst>
          </p:cNvPr>
          <p:cNvSpPr txBox="1"/>
          <p:nvPr/>
        </p:nvSpPr>
        <p:spPr>
          <a:xfrm>
            <a:off x="2181487" y="5052060"/>
            <a:ext cx="652743" cy="646331"/>
          </a:xfrm>
          <a:prstGeom prst="rect">
            <a:avLst/>
          </a:prstGeom>
          <a:noFill/>
        </p:spPr>
        <p:txBody>
          <a:bodyPr wrap="none" rtlCol="0">
            <a:spAutoFit/>
          </a:bodyPr>
          <a:lstStyle/>
          <a:p>
            <a:r>
              <a:rPr lang="de-DE" b="1" dirty="0">
                <a:solidFill>
                  <a:schemeClr val="tx1">
                    <a:lumMod val="75000"/>
                    <a:lumOff val="25000"/>
                  </a:schemeClr>
                </a:solidFill>
              </a:rPr>
              <a:t>1960</a:t>
            </a:r>
          </a:p>
          <a:p>
            <a:endParaRPr lang="en-GB" dirty="0"/>
          </a:p>
        </p:txBody>
      </p:sp>
      <p:sp>
        <p:nvSpPr>
          <p:cNvPr id="31" name="Textfeld 30">
            <a:extLst>
              <a:ext uri="{FF2B5EF4-FFF2-40B4-BE49-F238E27FC236}">
                <a16:creationId xmlns:a16="http://schemas.microsoft.com/office/drawing/2014/main" id="{6CA8A878-C012-0C97-3E7D-9EB43BF69F80}"/>
              </a:ext>
            </a:extLst>
          </p:cNvPr>
          <p:cNvSpPr txBox="1"/>
          <p:nvPr/>
        </p:nvSpPr>
        <p:spPr>
          <a:xfrm>
            <a:off x="3643197" y="5080795"/>
            <a:ext cx="652743" cy="646331"/>
          </a:xfrm>
          <a:prstGeom prst="rect">
            <a:avLst/>
          </a:prstGeom>
          <a:noFill/>
        </p:spPr>
        <p:txBody>
          <a:bodyPr wrap="none" rtlCol="0">
            <a:spAutoFit/>
          </a:bodyPr>
          <a:lstStyle/>
          <a:p>
            <a:r>
              <a:rPr lang="de-DE" b="1" dirty="0">
                <a:solidFill>
                  <a:schemeClr val="tx1">
                    <a:lumMod val="75000"/>
                    <a:lumOff val="25000"/>
                  </a:schemeClr>
                </a:solidFill>
              </a:rPr>
              <a:t>1970</a:t>
            </a:r>
          </a:p>
          <a:p>
            <a:endParaRPr lang="en-GB" dirty="0"/>
          </a:p>
        </p:txBody>
      </p:sp>
      <p:sp>
        <p:nvSpPr>
          <p:cNvPr id="32" name="Textfeld 31">
            <a:extLst>
              <a:ext uri="{FF2B5EF4-FFF2-40B4-BE49-F238E27FC236}">
                <a16:creationId xmlns:a16="http://schemas.microsoft.com/office/drawing/2014/main" id="{BB902A65-F44F-B43B-E8E3-2D8ABDB9E090}"/>
              </a:ext>
            </a:extLst>
          </p:cNvPr>
          <p:cNvSpPr txBox="1"/>
          <p:nvPr/>
        </p:nvSpPr>
        <p:spPr>
          <a:xfrm>
            <a:off x="5005037" y="5052060"/>
            <a:ext cx="652743" cy="646331"/>
          </a:xfrm>
          <a:prstGeom prst="rect">
            <a:avLst/>
          </a:prstGeom>
          <a:noFill/>
        </p:spPr>
        <p:txBody>
          <a:bodyPr wrap="none" rtlCol="0">
            <a:spAutoFit/>
          </a:bodyPr>
          <a:lstStyle/>
          <a:p>
            <a:r>
              <a:rPr lang="de-DE" b="1" dirty="0">
                <a:solidFill>
                  <a:schemeClr val="tx1">
                    <a:lumMod val="75000"/>
                    <a:lumOff val="25000"/>
                  </a:schemeClr>
                </a:solidFill>
              </a:rPr>
              <a:t>1980</a:t>
            </a:r>
          </a:p>
          <a:p>
            <a:endParaRPr lang="en-GB" dirty="0"/>
          </a:p>
        </p:txBody>
      </p:sp>
      <p:sp>
        <p:nvSpPr>
          <p:cNvPr id="33" name="Textfeld 32">
            <a:extLst>
              <a:ext uri="{FF2B5EF4-FFF2-40B4-BE49-F238E27FC236}">
                <a16:creationId xmlns:a16="http://schemas.microsoft.com/office/drawing/2014/main" id="{B2117D28-B5CC-3C42-F54A-381AB3CAEB1A}"/>
              </a:ext>
            </a:extLst>
          </p:cNvPr>
          <p:cNvSpPr txBox="1"/>
          <p:nvPr/>
        </p:nvSpPr>
        <p:spPr>
          <a:xfrm>
            <a:off x="7941047" y="5076963"/>
            <a:ext cx="652743" cy="646331"/>
          </a:xfrm>
          <a:prstGeom prst="rect">
            <a:avLst/>
          </a:prstGeom>
          <a:noFill/>
        </p:spPr>
        <p:txBody>
          <a:bodyPr wrap="none" rtlCol="0">
            <a:spAutoFit/>
          </a:bodyPr>
          <a:lstStyle/>
          <a:p>
            <a:r>
              <a:rPr lang="de-DE" b="1" dirty="0">
                <a:solidFill>
                  <a:schemeClr val="tx1">
                    <a:lumMod val="75000"/>
                    <a:lumOff val="25000"/>
                  </a:schemeClr>
                </a:solidFill>
              </a:rPr>
              <a:t>2000</a:t>
            </a:r>
          </a:p>
          <a:p>
            <a:endParaRPr lang="en-GB" dirty="0"/>
          </a:p>
        </p:txBody>
      </p:sp>
      <p:sp>
        <p:nvSpPr>
          <p:cNvPr id="2" name="Textfeld 1">
            <a:extLst>
              <a:ext uri="{FF2B5EF4-FFF2-40B4-BE49-F238E27FC236}">
                <a16:creationId xmlns:a16="http://schemas.microsoft.com/office/drawing/2014/main" id="{C37AB725-79D9-7F7A-1AA2-D4F1739EF755}"/>
              </a:ext>
            </a:extLst>
          </p:cNvPr>
          <p:cNvSpPr txBox="1"/>
          <p:nvPr/>
        </p:nvSpPr>
        <p:spPr>
          <a:xfrm>
            <a:off x="904186" y="1917275"/>
            <a:ext cx="3930019" cy="523220"/>
          </a:xfrm>
          <a:prstGeom prst="rect">
            <a:avLst/>
          </a:prstGeom>
          <a:noFill/>
        </p:spPr>
        <p:txBody>
          <a:bodyPr wrap="square">
            <a:spAutoFit/>
          </a:bodyPr>
          <a:lstStyle/>
          <a:p>
            <a:r>
              <a:rPr lang="de-DE" sz="2800" b="1" dirty="0" err="1"/>
              <a:t>Textbooks</a:t>
            </a:r>
            <a:r>
              <a:rPr lang="de-DE" sz="2800" b="1" dirty="0"/>
              <a:t> on </a:t>
            </a:r>
            <a:r>
              <a:rPr lang="de-DE" sz="2800" b="1" dirty="0" err="1"/>
              <a:t>Turbulence</a:t>
            </a:r>
            <a:endParaRPr lang="en-GB" sz="2800" b="1" dirty="0"/>
          </a:p>
        </p:txBody>
      </p:sp>
      <p:sp>
        <p:nvSpPr>
          <p:cNvPr id="7" name="Textfeld 6">
            <a:extLst>
              <a:ext uri="{FF2B5EF4-FFF2-40B4-BE49-F238E27FC236}">
                <a16:creationId xmlns:a16="http://schemas.microsoft.com/office/drawing/2014/main" id="{D97829A6-3CFD-28C6-6CFB-7C2C58D654CC}"/>
              </a:ext>
            </a:extLst>
          </p:cNvPr>
          <p:cNvSpPr txBox="1"/>
          <p:nvPr/>
        </p:nvSpPr>
        <p:spPr>
          <a:xfrm>
            <a:off x="9392558" y="5076963"/>
            <a:ext cx="652743" cy="646331"/>
          </a:xfrm>
          <a:prstGeom prst="rect">
            <a:avLst/>
          </a:prstGeom>
          <a:noFill/>
        </p:spPr>
        <p:txBody>
          <a:bodyPr wrap="none" rtlCol="0">
            <a:spAutoFit/>
          </a:bodyPr>
          <a:lstStyle/>
          <a:p>
            <a:r>
              <a:rPr lang="de-DE" b="1" dirty="0">
                <a:solidFill>
                  <a:schemeClr val="tx1">
                    <a:lumMod val="75000"/>
                    <a:lumOff val="25000"/>
                  </a:schemeClr>
                </a:solidFill>
              </a:rPr>
              <a:t>2010</a:t>
            </a:r>
          </a:p>
          <a:p>
            <a:endParaRPr lang="en-GB" dirty="0"/>
          </a:p>
        </p:txBody>
      </p:sp>
      <p:sp>
        <p:nvSpPr>
          <p:cNvPr id="8" name="Textfeld 7">
            <a:extLst>
              <a:ext uri="{FF2B5EF4-FFF2-40B4-BE49-F238E27FC236}">
                <a16:creationId xmlns:a16="http://schemas.microsoft.com/office/drawing/2014/main" id="{F8C34350-7D30-8892-95B9-F53A74E72DE3}"/>
              </a:ext>
            </a:extLst>
          </p:cNvPr>
          <p:cNvSpPr txBox="1"/>
          <p:nvPr/>
        </p:nvSpPr>
        <p:spPr>
          <a:xfrm>
            <a:off x="10860452" y="5064512"/>
            <a:ext cx="652743" cy="646331"/>
          </a:xfrm>
          <a:prstGeom prst="rect">
            <a:avLst/>
          </a:prstGeom>
          <a:noFill/>
        </p:spPr>
        <p:txBody>
          <a:bodyPr wrap="none" rtlCol="0">
            <a:spAutoFit/>
          </a:bodyPr>
          <a:lstStyle/>
          <a:p>
            <a:r>
              <a:rPr lang="de-DE" b="1" dirty="0">
                <a:solidFill>
                  <a:schemeClr val="tx1">
                    <a:lumMod val="75000"/>
                    <a:lumOff val="25000"/>
                  </a:schemeClr>
                </a:solidFill>
              </a:rPr>
              <a:t>2020</a:t>
            </a:r>
          </a:p>
          <a:p>
            <a:endParaRPr lang="en-GB" dirty="0"/>
          </a:p>
        </p:txBody>
      </p:sp>
      <p:graphicFrame>
        <p:nvGraphicFramePr>
          <p:cNvPr id="4" name="Objekt 3">
            <a:extLst>
              <a:ext uri="{FF2B5EF4-FFF2-40B4-BE49-F238E27FC236}">
                <a16:creationId xmlns:a16="http://schemas.microsoft.com/office/drawing/2014/main" id="{B63D2231-8661-3C2C-EF11-40C7656464AF}"/>
              </a:ext>
            </a:extLst>
          </p:cNvPr>
          <p:cNvGraphicFramePr>
            <a:graphicFrameLocks noChangeAspect="1"/>
          </p:cNvGraphicFramePr>
          <p:nvPr>
            <p:extLst>
              <p:ext uri="{D42A27DB-BD31-4B8C-83A1-F6EECF244321}">
                <p14:modId xmlns:p14="http://schemas.microsoft.com/office/powerpoint/2010/main" val="4214142749"/>
              </p:ext>
            </p:extLst>
          </p:nvPr>
        </p:nvGraphicFramePr>
        <p:xfrm>
          <a:off x="461416" y="2657130"/>
          <a:ext cx="1253692" cy="2007206"/>
        </p:xfrm>
        <a:graphic>
          <a:graphicData uri="http://schemas.openxmlformats.org/presentationml/2006/ole">
            <mc:AlternateContent xmlns:mc="http://schemas.openxmlformats.org/markup-compatibility/2006">
              <mc:Choice xmlns:v="urn:schemas-microsoft-com:vml" Requires="v">
                <p:oleObj r:id="rId4" imgW="2450520" imgH="3923640" progId="">
                  <p:embed/>
                </p:oleObj>
              </mc:Choice>
              <mc:Fallback>
                <p:oleObj r:id="rId4" imgW="2450520" imgH="3923640" progId="">
                  <p:embed/>
                  <p:pic>
                    <p:nvPicPr>
                      <p:cNvPr id="19" name="Objekt 18">
                        <a:extLst>
                          <a:ext uri="{FF2B5EF4-FFF2-40B4-BE49-F238E27FC236}">
                            <a16:creationId xmlns:a16="http://schemas.microsoft.com/office/drawing/2014/main" id="{243C7E4F-9AD8-3A15-6A0E-7E882F6CB9BC}"/>
                          </a:ext>
                        </a:extLst>
                      </p:cNvPr>
                      <p:cNvPicPr/>
                      <p:nvPr/>
                    </p:nvPicPr>
                    <p:blipFill>
                      <a:blip r:embed="rId5"/>
                      <a:stretch>
                        <a:fillRect/>
                      </a:stretch>
                    </p:blipFill>
                    <p:spPr>
                      <a:xfrm>
                        <a:off x="461416" y="2657130"/>
                        <a:ext cx="1253692" cy="2007206"/>
                      </a:xfrm>
                      <a:prstGeom prst="rect">
                        <a:avLst/>
                      </a:prstGeom>
                    </p:spPr>
                  </p:pic>
                </p:oleObj>
              </mc:Fallback>
            </mc:AlternateContent>
          </a:graphicData>
        </a:graphic>
      </p:graphicFrame>
      <p:pic>
        <p:nvPicPr>
          <p:cNvPr id="10" name="Grafik 9" descr="Ein Bild, das Text enthält.&#10;&#10;Automatisch generierte Beschreibung">
            <a:extLst>
              <a:ext uri="{FF2B5EF4-FFF2-40B4-BE49-F238E27FC236}">
                <a16:creationId xmlns:a16="http://schemas.microsoft.com/office/drawing/2014/main" id="{737781FA-3CAA-CF2E-476D-2AF98D1C5278}"/>
              </a:ext>
            </a:extLst>
          </p:cNvPr>
          <p:cNvPicPr>
            <a:picLocks noChangeAspect="1"/>
          </p:cNvPicPr>
          <p:nvPr/>
        </p:nvPicPr>
        <p:blipFill>
          <a:blip r:embed="rId6"/>
          <a:stretch>
            <a:fillRect/>
          </a:stretch>
        </p:blipFill>
        <p:spPr>
          <a:xfrm>
            <a:off x="9131689" y="2696079"/>
            <a:ext cx="1400377" cy="2007207"/>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4B84EEAD-C23D-E0AB-1D7F-B2A581B8036E}"/>
              </a:ext>
            </a:extLst>
          </p:cNvPr>
          <p:cNvPicPr>
            <a:picLocks noChangeAspect="1"/>
          </p:cNvPicPr>
          <p:nvPr/>
        </p:nvPicPr>
        <p:blipFill>
          <a:blip r:embed="rId7"/>
          <a:stretch>
            <a:fillRect/>
          </a:stretch>
        </p:blipFill>
        <p:spPr>
          <a:xfrm>
            <a:off x="7422261" y="5387677"/>
            <a:ext cx="921348" cy="1381514"/>
          </a:xfrm>
          <a:prstGeom prst="rect">
            <a:avLst/>
          </a:prstGeom>
        </p:spPr>
      </p:pic>
      <p:pic>
        <p:nvPicPr>
          <p:cNvPr id="23" name="Grafik 22" descr="Ein Bild, das Text, Buch enthält.&#10;&#10;Automatisch generierte Beschreibung">
            <a:extLst>
              <a:ext uri="{FF2B5EF4-FFF2-40B4-BE49-F238E27FC236}">
                <a16:creationId xmlns:a16="http://schemas.microsoft.com/office/drawing/2014/main" id="{4B3A1A52-94F0-CEAF-86B4-EDCB51A8B370}"/>
              </a:ext>
            </a:extLst>
          </p:cNvPr>
          <p:cNvPicPr>
            <a:picLocks noChangeAspect="1"/>
          </p:cNvPicPr>
          <p:nvPr/>
        </p:nvPicPr>
        <p:blipFill>
          <a:blip r:embed="rId8"/>
          <a:stretch>
            <a:fillRect/>
          </a:stretch>
        </p:blipFill>
        <p:spPr>
          <a:xfrm>
            <a:off x="3490115" y="2706742"/>
            <a:ext cx="1298781" cy="2007206"/>
          </a:xfrm>
          <a:prstGeom prst="rect">
            <a:avLst/>
          </a:prstGeom>
        </p:spPr>
      </p:pic>
      <p:pic>
        <p:nvPicPr>
          <p:cNvPr id="34" name="Grafik 33" descr="Ein Bild, das Text, Buch enthält.&#10;&#10;Automatisch generierte Beschreibung">
            <a:extLst>
              <a:ext uri="{FF2B5EF4-FFF2-40B4-BE49-F238E27FC236}">
                <a16:creationId xmlns:a16="http://schemas.microsoft.com/office/drawing/2014/main" id="{2F375044-5AA7-0975-359A-3AA06976B764}"/>
              </a:ext>
            </a:extLst>
          </p:cNvPr>
          <p:cNvPicPr>
            <a:picLocks noChangeAspect="1"/>
          </p:cNvPicPr>
          <p:nvPr/>
        </p:nvPicPr>
        <p:blipFill>
          <a:blip r:embed="rId8"/>
          <a:stretch>
            <a:fillRect/>
          </a:stretch>
        </p:blipFill>
        <p:spPr>
          <a:xfrm>
            <a:off x="8906046" y="5357151"/>
            <a:ext cx="921348" cy="1423901"/>
          </a:xfrm>
          <a:prstGeom prst="rect">
            <a:avLst/>
          </a:prstGeom>
        </p:spPr>
      </p:pic>
      <p:pic>
        <p:nvPicPr>
          <p:cNvPr id="39" name="Grafik 38" descr="Ein Bild, das Text enthält.&#10;&#10;Automatisch generierte Beschreibung">
            <a:extLst>
              <a:ext uri="{FF2B5EF4-FFF2-40B4-BE49-F238E27FC236}">
                <a16:creationId xmlns:a16="http://schemas.microsoft.com/office/drawing/2014/main" id="{77BAB31F-7B92-D6B0-0429-62A0BBE93679}"/>
              </a:ext>
            </a:extLst>
          </p:cNvPr>
          <p:cNvPicPr>
            <a:picLocks noChangeAspect="1"/>
          </p:cNvPicPr>
          <p:nvPr/>
        </p:nvPicPr>
        <p:blipFill>
          <a:blip r:embed="rId9"/>
          <a:stretch>
            <a:fillRect/>
          </a:stretch>
        </p:blipFill>
        <p:spPr>
          <a:xfrm>
            <a:off x="5218202" y="2703619"/>
            <a:ext cx="1504856" cy="2014870"/>
          </a:xfrm>
          <a:prstGeom prst="rect">
            <a:avLst/>
          </a:prstGeom>
        </p:spPr>
      </p:pic>
      <p:cxnSp>
        <p:nvCxnSpPr>
          <p:cNvPr id="42" name="Gerader Verbinder 41">
            <a:extLst>
              <a:ext uri="{FF2B5EF4-FFF2-40B4-BE49-F238E27FC236}">
                <a16:creationId xmlns:a16="http://schemas.microsoft.com/office/drawing/2014/main" id="{4AA77058-FF7F-85EC-AD9A-5E0151335428}"/>
              </a:ext>
            </a:extLst>
          </p:cNvPr>
          <p:cNvCxnSpPr/>
          <p:nvPr/>
        </p:nvCxnSpPr>
        <p:spPr>
          <a:xfrm>
            <a:off x="1303807" y="4876000"/>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B31540B-D8D2-889E-EA1C-CA757A91CEB3}"/>
              </a:ext>
            </a:extLst>
          </p:cNvPr>
          <p:cNvCxnSpPr/>
          <p:nvPr/>
        </p:nvCxnSpPr>
        <p:spPr>
          <a:xfrm>
            <a:off x="1715108" y="4893173"/>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D5F997B9-B5A6-B08B-6D99-32C7D0862CDA}"/>
              </a:ext>
            </a:extLst>
          </p:cNvPr>
          <p:cNvCxnSpPr/>
          <p:nvPr/>
        </p:nvCxnSpPr>
        <p:spPr>
          <a:xfrm>
            <a:off x="2181487" y="4904492"/>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7" name="Grafik 46" descr="Ein Bild, das Text enthält.&#10;&#10;Automatisch generierte Beschreibung">
            <a:extLst>
              <a:ext uri="{FF2B5EF4-FFF2-40B4-BE49-F238E27FC236}">
                <a16:creationId xmlns:a16="http://schemas.microsoft.com/office/drawing/2014/main" id="{90F7E5C0-ECBB-75AE-C47D-7EC45A855FBF}"/>
              </a:ext>
            </a:extLst>
          </p:cNvPr>
          <p:cNvPicPr>
            <a:picLocks noChangeAspect="1"/>
          </p:cNvPicPr>
          <p:nvPr/>
        </p:nvPicPr>
        <p:blipFill>
          <a:blip r:embed="rId10"/>
          <a:stretch>
            <a:fillRect/>
          </a:stretch>
        </p:blipFill>
        <p:spPr>
          <a:xfrm>
            <a:off x="2017769" y="2703619"/>
            <a:ext cx="1308454" cy="1960717"/>
          </a:xfrm>
          <a:prstGeom prst="rect">
            <a:avLst/>
          </a:prstGeom>
        </p:spPr>
      </p:pic>
      <p:pic>
        <p:nvPicPr>
          <p:cNvPr id="12" name="Grafik 11">
            <a:extLst>
              <a:ext uri="{FF2B5EF4-FFF2-40B4-BE49-F238E27FC236}">
                <a16:creationId xmlns:a16="http://schemas.microsoft.com/office/drawing/2014/main" id="{0300AF28-18BD-23B6-EB27-D87663BF656C}"/>
              </a:ext>
            </a:extLst>
          </p:cNvPr>
          <p:cNvPicPr>
            <a:picLocks noChangeAspect="1"/>
          </p:cNvPicPr>
          <p:nvPr/>
        </p:nvPicPr>
        <p:blipFill>
          <a:blip r:embed="rId11"/>
          <a:stretch>
            <a:fillRect/>
          </a:stretch>
        </p:blipFill>
        <p:spPr>
          <a:xfrm>
            <a:off x="7422261" y="1887812"/>
            <a:ext cx="1014729" cy="1522092"/>
          </a:xfrm>
          <a:prstGeom prst="rect">
            <a:avLst/>
          </a:prstGeom>
        </p:spPr>
      </p:pic>
      <p:pic>
        <p:nvPicPr>
          <p:cNvPr id="19" name="Grafik 18" descr="Ein Bild, das Text, Natur enthält.&#10;&#10;Automatisch generierte Beschreibung">
            <a:extLst>
              <a:ext uri="{FF2B5EF4-FFF2-40B4-BE49-F238E27FC236}">
                <a16:creationId xmlns:a16="http://schemas.microsoft.com/office/drawing/2014/main" id="{3D82B353-5B3B-D50B-007B-55D928C2D410}"/>
              </a:ext>
            </a:extLst>
          </p:cNvPr>
          <p:cNvPicPr>
            <a:picLocks noChangeAspect="1"/>
          </p:cNvPicPr>
          <p:nvPr/>
        </p:nvPicPr>
        <p:blipFill>
          <a:blip r:embed="rId12"/>
          <a:stretch>
            <a:fillRect/>
          </a:stretch>
        </p:blipFill>
        <p:spPr>
          <a:xfrm>
            <a:off x="7832204" y="3078809"/>
            <a:ext cx="1137063" cy="1632140"/>
          </a:xfrm>
          <a:prstGeom prst="rect">
            <a:avLst/>
          </a:prstGeom>
        </p:spPr>
      </p:pic>
      <p:pic>
        <p:nvPicPr>
          <p:cNvPr id="11" name="Grafik 10" descr="Ein Bild, das Text, Buch, Schrift, Screenshot enthält.&#10;&#10;Automatisch generierte Beschreibung">
            <a:extLst>
              <a:ext uri="{FF2B5EF4-FFF2-40B4-BE49-F238E27FC236}">
                <a16:creationId xmlns:a16="http://schemas.microsoft.com/office/drawing/2014/main" id="{4E1BE623-42DE-8241-7FB6-B3FB3C0EFE81}"/>
              </a:ext>
            </a:extLst>
          </p:cNvPr>
          <p:cNvPicPr>
            <a:picLocks noChangeAspect="1"/>
          </p:cNvPicPr>
          <p:nvPr/>
        </p:nvPicPr>
        <p:blipFill>
          <a:blip r:embed="rId13"/>
          <a:stretch>
            <a:fillRect/>
          </a:stretch>
        </p:blipFill>
        <p:spPr>
          <a:xfrm>
            <a:off x="2019907" y="4777256"/>
            <a:ext cx="1326816" cy="1990224"/>
          </a:xfrm>
          <a:prstGeom prst="rect">
            <a:avLst/>
          </a:prstGeom>
        </p:spPr>
      </p:pic>
    </p:spTree>
    <p:extLst>
      <p:ext uri="{BB962C8B-B14F-4D97-AF65-F5344CB8AC3E}">
        <p14:creationId xmlns:p14="http://schemas.microsoft.com/office/powerpoint/2010/main" val="4062694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37AB725-79D9-7F7A-1AA2-D4F1739EF755}"/>
              </a:ext>
            </a:extLst>
          </p:cNvPr>
          <p:cNvSpPr txBox="1"/>
          <p:nvPr/>
        </p:nvSpPr>
        <p:spPr>
          <a:xfrm>
            <a:off x="904186" y="1917275"/>
            <a:ext cx="8194094" cy="954107"/>
          </a:xfrm>
          <a:prstGeom prst="rect">
            <a:avLst/>
          </a:prstGeom>
          <a:noFill/>
        </p:spPr>
        <p:txBody>
          <a:bodyPr wrap="square">
            <a:spAutoFit/>
          </a:bodyPr>
          <a:lstStyle/>
          <a:p>
            <a:r>
              <a:rPr lang="en-US" sz="2800" b="1" dirty="0"/>
              <a:t>Textbooks about History of Atmospheric Turbulence and its Measurement</a:t>
            </a:r>
          </a:p>
        </p:txBody>
      </p:sp>
      <p:pic>
        <p:nvPicPr>
          <p:cNvPr id="16" name="Grafik 15" descr="Ein Bild, das Text enthält.&#10;&#10;Automatisch generierte Beschreibung">
            <a:extLst>
              <a:ext uri="{FF2B5EF4-FFF2-40B4-BE49-F238E27FC236}">
                <a16:creationId xmlns:a16="http://schemas.microsoft.com/office/drawing/2014/main" id="{4B84EEAD-C23D-E0AB-1D7F-B2A581B8036E}"/>
              </a:ext>
            </a:extLst>
          </p:cNvPr>
          <p:cNvPicPr>
            <a:picLocks noChangeAspect="1"/>
          </p:cNvPicPr>
          <p:nvPr/>
        </p:nvPicPr>
        <p:blipFill>
          <a:blip r:embed="rId3"/>
          <a:stretch>
            <a:fillRect/>
          </a:stretch>
        </p:blipFill>
        <p:spPr>
          <a:xfrm>
            <a:off x="486398" y="2984126"/>
            <a:ext cx="1634818" cy="2451325"/>
          </a:xfrm>
          <a:prstGeom prst="rect">
            <a:avLst/>
          </a:prstGeom>
        </p:spPr>
      </p:pic>
      <p:cxnSp>
        <p:nvCxnSpPr>
          <p:cNvPr id="42" name="Gerader Verbinder 41">
            <a:extLst>
              <a:ext uri="{FF2B5EF4-FFF2-40B4-BE49-F238E27FC236}">
                <a16:creationId xmlns:a16="http://schemas.microsoft.com/office/drawing/2014/main" id="{4AA77058-FF7F-85EC-AD9A-5E0151335428}"/>
              </a:ext>
            </a:extLst>
          </p:cNvPr>
          <p:cNvCxnSpPr/>
          <p:nvPr/>
        </p:nvCxnSpPr>
        <p:spPr>
          <a:xfrm>
            <a:off x="1303807" y="4876000"/>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B31540B-D8D2-889E-EA1C-CA757A91CEB3}"/>
              </a:ext>
            </a:extLst>
          </p:cNvPr>
          <p:cNvCxnSpPr/>
          <p:nvPr/>
        </p:nvCxnSpPr>
        <p:spPr>
          <a:xfrm>
            <a:off x="1715108" y="4893173"/>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D5F997B9-B5A6-B08B-6D99-32C7D0862CDA}"/>
              </a:ext>
            </a:extLst>
          </p:cNvPr>
          <p:cNvCxnSpPr/>
          <p:nvPr/>
        </p:nvCxnSpPr>
        <p:spPr>
          <a:xfrm>
            <a:off x="1743674" y="4802755"/>
            <a:ext cx="258809"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fik 18" descr="Ein Bild, das Text, Natur enthält.&#10;&#10;Automatisch generierte Beschreibung">
            <a:extLst>
              <a:ext uri="{FF2B5EF4-FFF2-40B4-BE49-F238E27FC236}">
                <a16:creationId xmlns:a16="http://schemas.microsoft.com/office/drawing/2014/main" id="{3D82B353-5B3B-D50B-007B-55D928C2D410}"/>
              </a:ext>
            </a:extLst>
          </p:cNvPr>
          <p:cNvPicPr>
            <a:picLocks noChangeAspect="1"/>
          </p:cNvPicPr>
          <p:nvPr/>
        </p:nvPicPr>
        <p:blipFill>
          <a:blip r:embed="rId4"/>
          <a:stretch>
            <a:fillRect/>
          </a:stretch>
        </p:blipFill>
        <p:spPr>
          <a:xfrm>
            <a:off x="2284464" y="2961442"/>
            <a:ext cx="1707766" cy="2451327"/>
          </a:xfrm>
          <a:prstGeom prst="rect">
            <a:avLst/>
          </a:prstGeom>
        </p:spPr>
      </p:pic>
      <p:pic>
        <p:nvPicPr>
          <p:cNvPr id="13" name="Grafik 12" descr="Ein Bild, das Karte enthält.&#10;&#10;Automatisch generierte Beschreibung">
            <a:extLst>
              <a:ext uri="{FF2B5EF4-FFF2-40B4-BE49-F238E27FC236}">
                <a16:creationId xmlns:a16="http://schemas.microsoft.com/office/drawing/2014/main" id="{5110B9CB-49BC-D6CB-413C-69CF1CDDD011}"/>
              </a:ext>
            </a:extLst>
          </p:cNvPr>
          <p:cNvPicPr>
            <a:picLocks noChangeAspect="1"/>
          </p:cNvPicPr>
          <p:nvPr/>
        </p:nvPicPr>
        <p:blipFill>
          <a:blip r:embed="rId5"/>
          <a:stretch>
            <a:fillRect/>
          </a:stretch>
        </p:blipFill>
        <p:spPr>
          <a:xfrm>
            <a:off x="6022602" y="2962997"/>
            <a:ext cx="1829072" cy="2450957"/>
          </a:xfrm>
          <a:prstGeom prst="rect">
            <a:avLst/>
          </a:prstGeom>
        </p:spPr>
      </p:pic>
      <p:pic>
        <p:nvPicPr>
          <p:cNvPr id="22" name="Grafik 21">
            <a:extLst>
              <a:ext uri="{FF2B5EF4-FFF2-40B4-BE49-F238E27FC236}">
                <a16:creationId xmlns:a16="http://schemas.microsoft.com/office/drawing/2014/main" id="{0647B1FB-A035-A284-003C-65A53792DEE2}"/>
              </a:ext>
            </a:extLst>
          </p:cNvPr>
          <p:cNvPicPr>
            <a:picLocks noChangeAspect="1"/>
          </p:cNvPicPr>
          <p:nvPr/>
        </p:nvPicPr>
        <p:blipFill>
          <a:blip r:embed="rId6"/>
          <a:stretch>
            <a:fillRect/>
          </a:stretch>
        </p:blipFill>
        <p:spPr>
          <a:xfrm>
            <a:off x="4183824" y="2962997"/>
            <a:ext cx="1634818" cy="2449772"/>
          </a:xfrm>
          <a:prstGeom prst="rect">
            <a:avLst/>
          </a:prstGeom>
        </p:spPr>
      </p:pic>
      <p:pic>
        <p:nvPicPr>
          <p:cNvPr id="38" name="Grafik 37">
            <a:extLst>
              <a:ext uri="{FF2B5EF4-FFF2-40B4-BE49-F238E27FC236}">
                <a16:creationId xmlns:a16="http://schemas.microsoft.com/office/drawing/2014/main" id="{4643147B-C1E8-1E47-4FAF-BE3CBEFCF718}"/>
              </a:ext>
            </a:extLst>
          </p:cNvPr>
          <p:cNvPicPr>
            <a:picLocks noChangeAspect="1"/>
          </p:cNvPicPr>
          <p:nvPr/>
        </p:nvPicPr>
        <p:blipFill>
          <a:blip r:embed="rId7"/>
          <a:stretch>
            <a:fillRect/>
          </a:stretch>
        </p:blipFill>
        <p:spPr>
          <a:xfrm>
            <a:off x="7971530" y="2967723"/>
            <a:ext cx="1829072" cy="2438763"/>
          </a:xfrm>
          <a:prstGeom prst="rect">
            <a:avLst/>
          </a:prstGeom>
        </p:spPr>
      </p:pic>
      <p:pic>
        <p:nvPicPr>
          <p:cNvPr id="4" name="Grafik 3">
            <a:extLst>
              <a:ext uri="{FF2B5EF4-FFF2-40B4-BE49-F238E27FC236}">
                <a16:creationId xmlns:a16="http://schemas.microsoft.com/office/drawing/2014/main" id="{FA2A4D91-6356-F92C-B165-1647314CAF37}"/>
              </a:ext>
            </a:extLst>
          </p:cNvPr>
          <p:cNvPicPr>
            <a:picLocks noChangeAspect="1"/>
          </p:cNvPicPr>
          <p:nvPr/>
        </p:nvPicPr>
        <p:blipFill>
          <a:blip r:embed="rId8"/>
          <a:stretch>
            <a:fillRect/>
          </a:stretch>
        </p:blipFill>
        <p:spPr>
          <a:xfrm>
            <a:off x="9920459" y="2984126"/>
            <a:ext cx="1471442" cy="2427995"/>
          </a:xfrm>
          <a:prstGeom prst="rect">
            <a:avLst/>
          </a:prstGeom>
        </p:spPr>
      </p:pic>
    </p:spTree>
    <p:extLst>
      <p:ext uri="{BB962C8B-B14F-4D97-AF65-F5344CB8AC3E}">
        <p14:creationId xmlns:p14="http://schemas.microsoft.com/office/powerpoint/2010/main" val="859042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506C2FA-15A5-2A14-1B07-D099E0969940}"/>
              </a:ext>
            </a:extLst>
          </p:cNvPr>
          <p:cNvPicPr>
            <a:picLocks noChangeAspect="1"/>
          </p:cNvPicPr>
          <p:nvPr/>
        </p:nvPicPr>
        <p:blipFill>
          <a:blip r:embed="rId3"/>
          <a:stretch>
            <a:fillRect/>
          </a:stretch>
        </p:blipFill>
        <p:spPr>
          <a:xfrm>
            <a:off x="0" y="0"/>
            <a:ext cx="12286695" cy="6901545"/>
          </a:xfrm>
          <a:prstGeom prst="rect">
            <a:avLst/>
          </a:prstGeom>
        </p:spPr>
      </p:pic>
      <p:sp>
        <p:nvSpPr>
          <p:cNvPr id="6" name="Textfeld 5">
            <a:extLst>
              <a:ext uri="{FF2B5EF4-FFF2-40B4-BE49-F238E27FC236}">
                <a16:creationId xmlns:a16="http://schemas.microsoft.com/office/drawing/2014/main" id="{7DA8B5B4-A922-F4DF-203A-1CB2CA9D0683}"/>
              </a:ext>
            </a:extLst>
          </p:cNvPr>
          <p:cNvSpPr txBox="1"/>
          <p:nvPr/>
        </p:nvSpPr>
        <p:spPr>
          <a:xfrm>
            <a:off x="2594133" y="2826605"/>
            <a:ext cx="6832282" cy="707886"/>
          </a:xfrm>
          <a:prstGeom prst="rect">
            <a:avLst/>
          </a:prstGeom>
          <a:noFill/>
        </p:spPr>
        <p:txBody>
          <a:bodyPr wrap="square">
            <a:spAutoFit/>
          </a:bodyPr>
          <a:lstStyle/>
          <a:p>
            <a:r>
              <a:rPr lang="en-GB" sz="4000" b="1" dirty="0">
                <a:solidFill>
                  <a:schemeClr val="bg1"/>
                </a:solidFill>
              </a:rPr>
              <a:t>Best Thanks for your Attention</a:t>
            </a:r>
          </a:p>
        </p:txBody>
      </p:sp>
      <p:sp>
        <p:nvSpPr>
          <p:cNvPr id="3" name="Textfeld 2">
            <a:extLst>
              <a:ext uri="{FF2B5EF4-FFF2-40B4-BE49-F238E27FC236}">
                <a16:creationId xmlns:a16="http://schemas.microsoft.com/office/drawing/2014/main" id="{DFFAE815-651F-05C9-E3BE-D572A3443ABD}"/>
              </a:ext>
            </a:extLst>
          </p:cNvPr>
          <p:cNvSpPr txBox="1"/>
          <p:nvPr/>
        </p:nvSpPr>
        <p:spPr>
          <a:xfrm>
            <a:off x="7631522" y="6532213"/>
            <a:ext cx="4823798" cy="369332"/>
          </a:xfrm>
          <a:prstGeom prst="rect">
            <a:avLst/>
          </a:prstGeom>
          <a:noFill/>
        </p:spPr>
        <p:txBody>
          <a:bodyPr wrap="square">
            <a:spAutoFit/>
          </a:bodyPr>
          <a:lstStyle/>
          <a:p>
            <a:r>
              <a:rPr lang="en-GB" dirty="0">
                <a:solidFill>
                  <a:schemeClr val="bg1"/>
                </a:solidFill>
                <a:effectLst/>
              </a:rPr>
              <a:t>19 March 2023, NASA-NOAA Suomi NPP Satellite</a:t>
            </a:r>
            <a:endParaRPr lang="en-GB" dirty="0">
              <a:solidFill>
                <a:schemeClr val="bg1"/>
              </a:solidFill>
            </a:endParaRPr>
          </a:p>
        </p:txBody>
      </p:sp>
    </p:spTree>
    <p:extLst>
      <p:ext uri="{BB962C8B-B14F-4D97-AF65-F5344CB8AC3E}">
        <p14:creationId xmlns:p14="http://schemas.microsoft.com/office/powerpoint/2010/main" val="2155906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DCAB3C-8011-A74F-6B5F-E2C94A501047}"/>
              </a:ext>
            </a:extLst>
          </p:cNvPr>
          <p:cNvPicPr>
            <a:picLocks noChangeAspect="1"/>
          </p:cNvPicPr>
          <p:nvPr/>
        </p:nvPicPr>
        <p:blipFill>
          <a:blip r:embed="rId3"/>
          <a:stretch>
            <a:fillRect/>
          </a:stretch>
        </p:blipFill>
        <p:spPr>
          <a:xfrm>
            <a:off x="-1" y="-32081"/>
            <a:ext cx="10439401" cy="1263269"/>
          </a:xfrm>
          <a:prstGeom prst="rect">
            <a:avLst/>
          </a:prstGeom>
        </p:spPr>
      </p:pic>
      <p:pic>
        <p:nvPicPr>
          <p:cNvPr id="20" name="Grafik 19" descr="Ein Bild, das Person, Menschliches Gesicht, Kleidung, Porträt enthält.&#10;&#10;Automatisch generierte Beschreibung">
            <a:extLst>
              <a:ext uri="{FF2B5EF4-FFF2-40B4-BE49-F238E27FC236}">
                <a16:creationId xmlns:a16="http://schemas.microsoft.com/office/drawing/2014/main" id="{988DEB93-A683-5212-0C60-59FB56C81282}"/>
              </a:ext>
            </a:extLst>
          </p:cNvPr>
          <p:cNvPicPr>
            <a:picLocks noChangeAspect="1"/>
          </p:cNvPicPr>
          <p:nvPr/>
        </p:nvPicPr>
        <p:blipFill>
          <a:blip r:embed="rId4"/>
          <a:stretch>
            <a:fillRect/>
          </a:stretch>
        </p:blipFill>
        <p:spPr>
          <a:xfrm>
            <a:off x="738501" y="1610771"/>
            <a:ext cx="3019425" cy="3971925"/>
          </a:xfrm>
          <a:prstGeom prst="rect">
            <a:avLst/>
          </a:prstGeom>
        </p:spPr>
      </p:pic>
      <p:sp>
        <p:nvSpPr>
          <p:cNvPr id="22" name="Textfeld 21">
            <a:extLst>
              <a:ext uri="{FF2B5EF4-FFF2-40B4-BE49-F238E27FC236}">
                <a16:creationId xmlns:a16="http://schemas.microsoft.com/office/drawing/2014/main" id="{33DE771D-EAF6-278B-57EF-1B4BA01E942D}"/>
              </a:ext>
            </a:extLst>
          </p:cNvPr>
          <p:cNvSpPr txBox="1"/>
          <p:nvPr/>
        </p:nvSpPr>
        <p:spPr>
          <a:xfrm>
            <a:off x="4343400" y="1527089"/>
            <a:ext cx="6096000" cy="4619854"/>
          </a:xfrm>
          <a:prstGeom prst="rect">
            <a:avLst/>
          </a:prstGeom>
          <a:noFill/>
        </p:spPr>
        <p:txBody>
          <a:bodyPr wrap="square">
            <a:spAutoFit/>
          </a:bodyPr>
          <a:lstStyle/>
          <a:p>
            <a:pPr>
              <a:lnSpc>
                <a:spcPct val="150000"/>
              </a:lnSpc>
              <a:buFont typeface="Arial" panose="020B0604020202020204" pitchFamily="34" charset="0"/>
              <a:buChar char="•"/>
            </a:pPr>
            <a:r>
              <a:rPr lang="en-GB" dirty="0"/>
              <a:t>Born-von Kármán lattice model (crystallography) </a:t>
            </a:r>
          </a:p>
          <a:p>
            <a:pPr>
              <a:lnSpc>
                <a:spcPct val="150000"/>
              </a:lnSpc>
              <a:buFont typeface="Arial" panose="020B0604020202020204" pitchFamily="34" charset="0"/>
              <a:buChar char="•"/>
            </a:pPr>
            <a:r>
              <a:rPr lang="en-GB" b="1" dirty="0"/>
              <a:t>von Kármán street (flow past cylinder) </a:t>
            </a:r>
          </a:p>
          <a:p>
            <a:pPr>
              <a:lnSpc>
                <a:spcPct val="150000"/>
              </a:lnSpc>
              <a:buFont typeface="Arial" panose="020B0604020202020204" pitchFamily="34" charset="0"/>
              <a:buChar char="•"/>
            </a:pPr>
            <a:r>
              <a:rPr lang="en-GB" b="1" dirty="0"/>
              <a:t>von Kármán integral equation (boundary layers) </a:t>
            </a:r>
          </a:p>
          <a:p>
            <a:pPr>
              <a:lnSpc>
                <a:spcPct val="150000"/>
              </a:lnSpc>
              <a:buFont typeface="Arial" panose="020B0604020202020204" pitchFamily="34" charset="0"/>
              <a:buChar char="•"/>
            </a:pPr>
            <a:r>
              <a:rPr lang="en-GB" b="1" dirty="0"/>
              <a:t>Kármán-</a:t>
            </a:r>
            <a:r>
              <a:rPr lang="en-GB" b="1" dirty="0" err="1"/>
              <a:t>Pohlhausen</a:t>
            </a:r>
            <a:r>
              <a:rPr lang="en-GB" b="1" dirty="0"/>
              <a:t> parameter (boundary layers) </a:t>
            </a:r>
          </a:p>
          <a:p>
            <a:pPr>
              <a:lnSpc>
                <a:spcPct val="150000"/>
              </a:lnSpc>
              <a:buFont typeface="Arial" panose="020B0604020202020204" pitchFamily="34" charset="0"/>
              <a:buChar char="•"/>
            </a:pPr>
            <a:r>
              <a:rPr lang="en-GB" dirty="0"/>
              <a:t>von Kármán-Tsien compressibility correction </a:t>
            </a:r>
          </a:p>
          <a:p>
            <a:pPr>
              <a:lnSpc>
                <a:spcPct val="150000"/>
              </a:lnSpc>
              <a:buFont typeface="Arial" panose="020B0604020202020204" pitchFamily="34" charset="0"/>
              <a:buChar char="•"/>
            </a:pPr>
            <a:r>
              <a:rPr lang="en-GB" dirty="0"/>
              <a:t>von Kármán ogive (supersonic aerodynamics) </a:t>
            </a:r>
          </a:p>
          <a:p>
            <a:pPr>
              <a:lnSpc>
                <a:spcPct val="150000"/>
              </a:lnSpc>
              <a:buFont typeface="Arial" panose="020B0604020202020204" pitchFamily="34" charset="0"/>
              <a:buChar char="•"/>
            </a:pPr>
            <a:r>
              <a:rPr lang="en-GB" dirty="0"/>
              <a:t>Kármán-</a:t>
            </a:r>
            <a:r>
              <a:rPr lang="en-GB" dirty="0" err="1"/>
              <a:t>Treffz</a:t>
            </a:r>
            <a:r>
              <a:rPr lang="en-GB" dirty="0"/>
              <a:t> transformation (</a:t>
            </a:r>
            <a:r>
              <a:rPr lang="en-GB" dirty="0" err="1"/>
              <a:t>airfoil</a:t>
            </a:r>
            <a:r>
              <a:rPr lang="en-GB" dirty="0"/>
              <a:t> theory) </a:t>
            </a:r>
          </a:p>
          <a:p>
            <a:pPr>
              <a:lnSpc>
                <a:spcPct val="150000"/>
              </a:lnSpc>
              <a:buFont typeface="Arial" panose="020B0604020202020204" pitchFamily="34" charset="0"/>
              <a:buChar char="•"/>
            </a:pPr>
            <a:r>
              <a:rPr lang="en-GB" dirty="0"/>
              <a:t>Kármán-</a:t>
            </a:r>
            <a:r>
              <a:rPr lang="en-GB" dirty="0" err="1"/>
              <a:t>Nikuradse</a:t>
            </a:r>
            <a:r>
              <a:rPr lang="en-GB" dirty="0"/>
              <a:t> correlation (viscous flow) </a:t>
            </a:r>
          </a:p>
          <a:p>
            <a:pPr>
              <a:lnSpc>
                <a:spcPct val="150000"/>
              </a:lnSpc>
              <a:buFont typeface="Arial" panose="020B0604020202020204" pitchFamily="34" charset="0"/>
              <a:buChar char="•"/>
            </a:pPr>
            <a:r>
              <a:rPr lang="en-GB" dirty="0"/>
              <a:t>Prandtl-von Kármán law (velocity in open channel flow) </a:t>
            </a:r>
          </a:p>
          <a:p>
            <a:pPr>
              <a:lnSpc>
                <a:spcPct val="150000"/>
              </a:lnSpc>
              <a:buFont typeface="Arial" panose="020B0604020202020204" pitchFamily="34" charset="0"/>
              <a:buChar char="•"/>
            </a:pPr>
            <a:r>
              <a:rPr lang="en-GB" dirty="0" err="1"/>
              <a:t>Chaplygin</a:t>
            </a:r>
            <a:r>
              <a:rPr lang="en-GB" dirty="0"/>
              <a:t>-Kármán-Tsien approximation (potential flow) </a:t>
            </a:r>
          </a:p>
          <a:p>
            <a:pPr>
              <a:lnSpc>
                <a:spcPct val="150000"/>
              </a:lnSpc>
              <a:buFont typeface="Arial" panose="020B0604020202020204" pitchFamily="34" charset="0"/>
              <a:buChar char="•"/>
            </a:pPr>
            <a:r>
              <a:rPr lang="en-GB" dirty="0" err="1"/>
              <a:t>Falkowich</a:t>
            </a:r>
            <a:r>
              <a:rPr lang="en-GB" dirty="0"/>
              <a:t>-Kármán equation (transonic flow) </a:t>
            </a:r>
          </a:p>
        </p:txBody>
      </p:sp>
      <p:sp>
        <p:nvSpPr>
          <p:cNvPr id="2" name="Textfeld 1">
            <a:extLst>
              <a:ext uri="{FF2B5EF4-FFF2-40B4-BE49-F238E27FC236}">
                <a16:creationId xmlns:a16="http://schemas.microsoft.com/office/drawing/2014/main" id="{26362588-3579-B007-4C2B-CF90D8E0DFD5}"/>
              </a:ext>
            </a:extLst>
          </p:cNvPr>
          <p:cNvSpPr txBox="1"/>
          <p:nvPr/>
        </p:nvSpPr>
        <p:spPr>
          <a:xfrm>
            <a:off x="738501" y="5697021"/>
            <a:ext cx="3338199" cy="800219"/>
          </a:xfrm>
          <a:prstGeom prst="rect">
            <a:avLst/>
          </a:prstGeom>
          <a:noFill/>
        </p:spPr>
        <p:txBody>
          <a:bodyPr wrap="square">
            <a:spAutoFit/>
          </a:bodyPr>
          <a:lstStyle/>
          <a:p>
            <a:r>
              <a:rPr lang="en-GB" sz="1400" dirty="0"/>
              <a:t>© A. </a:t>
            </a:r>
            <a:r>
              <a:rPr lang="en-GB" sz="1400" dirty="0" err="1"/>
              <a:t>Filippone</a:t>
            </a:r>
            <a:r>
              <a:rPr lang="en-GB" sz="1400" dirty="0"/>
              <a:t> (1996-2001): Advanced Topics in Aerodynamics</a:t>
            </a:r>
          </a:p>
          <a:p>
            <a:r>
              <a:rPr lang="en-GB" sz="1400" dirty="0"/>
              <a:t>https://</a:t>
            </a:r>
            <a:r>
              <a:rPr lang="en-GB" sz="1400" dirty="0" err="1"/>
              <a:t>aerodyn.org</a:t>
            </a:r>
            <a:r>
              <a:rPr lang="en-GB" sz="1400" dirty="0"/>
              <a:t>/</a:t>
            </a:r>
            <a:r>
              <a:rPr lang="en-GB" sz="1400" dirty="0" err="1"/>
              <a:t>vonkarman</a:t>
            </a:r>
            <a:r>
              <a:rPr lang="en-GB" dirty="0"/>
              <a:t>/ </a:t>
            </a:r>
          </a:p>
        </p:txBody>
      </p:sp>
    </p:spTree>
    <p:extLst>
      <p:ext uri="{BB962C8B-B14F-4D97-AF65-F5344CB8AC3E}">
        <p14:creationId xmlns:p14="http://schemas.microsoft.com/office/powerpoint/2010/main" val="116267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70957F7-2A2E-6782-8B0C-33A6E52974CA}"/>
              </a:ext>
            </a:extLst>
          </p:cNvPr>
          <p:cNvSpPr txBox="1"/>
          <p:nvPr/>
        </p:nvSpPr>
        <p:spPr>
          <a:xfrm>
            <a:off x="4558701" y="5852315"/>
            <a:ext cx="2876414" cy="830997"/>
          </a:xfrm>
          <a:prstGeom prst="rect">
            <a:avLst/>
          </a:prstGeom>
          <a:noFill/>
        </p:spPr>
        <p:txBody>
          <a:bodyPr wrap="square">
            <a:spAutoFit/>
          </a:bodyPr>
          <a:lstStyle/>
          <a:p>
            <a:r>
              <a:rPr lang="de-DE" sz="1200" dirty="0"/>
              <a:t>Nachrichten von der Gesellschaft der Wissenschaften zu Göttingen, Mathematisch-Physikalische Klasse (1911) </a:t>
            </a:r>
          </a:p>
          <a:p>
            <a:r>
              <a:rPr lang="de-DE" sz="1200" dirty="0"/>
              <a:t>Volume: 1911, </a:t>
            </a:r>
            <a:r>
              <a:rPr lang="de-DE" sz="1200" dirty="0" err="1"/>
              <a:t>page</a:t>
            </a:r>
            <a:r>
              <a:rPr lang="de-DE" sz="1200" dirty="0"/>
              <a:t> 509-517</a:t>
            </a:r>
          </a:p>
        </p:txBody>
      </p:sp>
      <p:pic>
        <p:nvPicPr>
          <p:cNvPr id="12" name="Grafik 11">
            <a:extLst>
              <a:ext uri="{FF2B5EF4-FFF2-40B4-BE49-F238E27FC236}">
                <a16:creationId xmlns:a16="http://schemas.microsoft.com/office/drawing/2014/main" id="{DC93A2E2-1D8D-E532-3507-AD62E7B42960}"/>
              </a:ext>
            </a:extLst>
          </p:cNvPr>
          <p:cNvPicPr>
            <a:picLocks noChangeAspect="1"/>
          </p:cNvPicPr>
          <p:nvPr/>
        </p:nvPicPr>
        <p:blipFill>
          <a:blip r:embed="rId2"/>
          <a:stretch>
            <a:fillRect/>
          </a:stretch>
        </p:blipFill>
        <p:spPr>
          <a:xfrm>
            <a:off x="4293871" y="1530875"/>
            <a:ext cx="3141244" cy="4149090"/>
          </a:xfrm>
          <a:prstGeom prst="rect">
            <a:avLst/>
          </a:prstGeom>
        </p:spPr>
      </p:pic>
      <p:sp>
        <p:nvSpPr>
          <p:cNvPr id="13" name="Textfeld 12">
            <a:extLst>
              <a:ext uri="{FF2B5EF4-FFF2-40B4-BE49-F238E27FC236}">
                <a16:creationId xmlns:a16="http://schemas.microsoft.com/office/drawing/2014/main" id="{69427546-9B23-0E43-6F28-F226D9AB5D36}"/>
              </a:ext>
            </a:extLst>
          </p:cNvPr>
          <p:cNvSpPr txBox="1"/>
          <p:nvPr/>
        </p:nvSpPr>
        <p:spPr>
          <a:xfrm>
            <a:off x="8031616" y="5852316"/>
            <a:ext cx="2876414" cy="830997"/>
          </a:xfrm>
          <a:prstGeom prst="rect">
            <a:avLst/>
          </a:prstGeom>
          <a:noFill/>
        </p:spPr>
        <p:txBody>
          <a:bodyPr wrap="square">
            <a:spAutoFit/>
          </a:bodyPr>
          <a:lstStyle/>
          <a:p>
            <a:r>
              <a:rPr lang="de-DE" sz="1200" dirty="0"/>
              <a:t>Nachrichten von der Gesellschaft der Wissenschaften zu Göttingen, Mathematisch-Physikalische Klasse (1912) </a:t>
            </a:r>
          </a:p>
          <a:p>
            <a:pPr>
              <a:buFont typeface="Arial" panose="020B0604020202020204" pitchFamily="34" charset="0"/>
              <a:buChar char="•"/>
            </a:pPr>
            <a:r>
              <a:rPr lang="de-DE" sz="1200" dirty="0"/>
              <a:t>Volume: 1912, </a:t>
            </a:r>
            <a:r>
              <a:rPr lang="de-DE" sz="1200" dirty="0" err="1"/>
              <a:t>page</a:t>
            </a:r>
            <a:r>
              <a:rPr lang="de-DE" sz="1200" dirty="0"/>
              <a:t> 547-556</a:t>
            </a:r>
          </a:p>
        </p:txBody>
      </p:sp>
      <p:pic>
        <p:nvPicPr>
          <p:cNvPr id="15" name="Grafik 14" descr="Ein Bild, das Text, Schrift, Schwarzweiß, Screenshot enthält.&#10;&#10;Automatisch generierte Beschreibung">
            <a:extLst>
              <a:ext uri="{FF2B5EF4-FFF2-40B4-BE49-F238E27FC236}">
                <a16:creationId xmlns:a16="http://schemas.microsoft.com/office/drawing/2014/main" id="{504999D5-F489-880E-3386-DF544AD35894}"/>
              </a:ext>
            </a:extLst>
          </p:cNvPr>
          <p:cNvPicPr>
            <a:picLocks noChangeAspect="1"/>
          </p:cNvPicPr>
          <p:nvPr/>
        </p:nvPicPr>
        <p:blipFill>
          <a:blip r:embed="rId3"/>
          <a:stretch>
            <a:fillRect/>
          </a:stretch>
        </p:blipFill>
        <p:spPr>
          <a:xfrm>
            <a:off x="7898130" y="1491615"/>
            <a:ext cx="3266122" cy="4227610"/>
          </a:xfrm>
          <a:prstGeom prst="rect">
            <a:avLst/>
          </a:prstGeom>
        </p:spPr>
      </p:pic>
      <p:sp>
        <p:nvSpPr>
          <p:cNvPr id="16" name="Textfeld 15">
            <a:extLst>
              <a:ext uri="{FF2B5EF4-FFF2-40B4-BE49-F238E27FC236}">
                <a16:creationId xmlns:a16="http://schemas.microsoft.com/office/drawing/2014/main" id="{E3FA4BA3-76AF-9987-CFDB-F815E46E7BCE}"/>
              </a:ext>
            </a:extLst>
          </p:cNvPr>
          <p:cNvSpPr txBox="1"/>
          <p:nvPr/>
        </p:nvSpPr>
        <p:spPr>
          <a:xfrm>
            <a:off x="421140" y="1838481"/>
            <a:ext cx="3533640" cy="523220"/>
          </a:xfrm>
          <a:prstGeom prst="rect">
            <a:avLst/>
          </a:prstGeom>
          <a:noFill/>
        </p:spPr>
        <p:txBody>
          <a:bodyPr wrap="square">
            <a:spAutoFit/>
          </a:bodyPr>
          <a:lstStyle/>
          <a:p>
            <a:r>
              <a:rPr lang="de-DE" sz="2800" b="1" dirty="0" err="1"/>
              <a:t>Kármán</a:t>
            </a:r>
            <a:r>
              <a:rPr lang="de-DE" sz="2800" b="1" dirty="0"/>
              <a:t> Vortex Street</a:t>
            </a:r>
            <a:endParaRPr lang="en-GB" sz="2800" b="1" dirty="0"/>
          </a:p>
        </p:txBody>
      </p:sp>
      <p:pic>
        <p:nvPicPr>
          <p:cNvPr id="17" name="Grafik 16" descr="Ein Bild, das Person, Menschliches Gesicht, Kleidung, Porträt enthält.&#10;&#10;Automatisch generierte Beschreibung">
            <a:extLst>
              <a:ext uri="{FF2B5EF4-FFF2-40B4-BE49-F238E27FC236}">
                <a16:creationId xmlns:a16="http://schemas.microsoft.com/office/drawing/2014/main" id="{3026569E-7DB2-4343-0C23-AAA852C995BC}"/>
              </a:ext>
            </a:extLst>
          </p:cNvPr>
          <p:cNvPicPr>
            <a:picLocks noChangeAspect="1"/>
          </p:cNvPicPr>
          <p:nvPr/>
        </p:nvPicPr>
        <p:blipFill>
          <a:blip r:embed="rId4"/>
          <a:stretch>
            <a:fillRect/>
          </a:stretch>
        </p:blipFill>
        <p:spPr>
          <a:xfrm>
            <a:off x="937260" y="2751354"/>
            <a:ext cx="2226306" cy="2928611"/>
          </a:xfrm>
          <a:prstGeom prst="rect">
            <a:avLst/>
          </a:prstGeom>
        </p:spPr>
      </p:pic>
    </p:spTree>
    <p:extLst>
      <p:ext uri="{BB962C8B-B14F-4D97-AF65-F5344CB8AC3E}">
        <p14:creationId xmlns:p14="http://schemas.microsoft.com/office/powerpoint/2010/main" val="366135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94D9FD8-EE06-7A69-15F9-8A2E84F53772}"/>
              </a:ext>
            </a:extLst>
          </p:cNvPr>
          <p:cNvSpPr txBox="1"/>
          <p:nvPr/>
        </p:nvSpPr>
        <p:spPr>
          <a:xfrm>
            <a:off x="2817494" y="4519736"/>
            <a:ext cx="6742747" cy="646331"/>
          </a:xfrm>
          <a:prstGeom prst="rect">
            <a:avLst/>
          </a:prstGeom>
          <a:noFill/>
        </p:spPr>
        <p:txBody>
          <a:bodyPr wrap="square">
            <a:spAutoFit/>
          </a:bodyPr>
          <a:lstStyle/>
          <a:p>
            <a:r>
              <a:rPr lang="en-GB" dirty="0"/>
              <a:t>It is valid for steady laminar boundary layers and for time-averaged flow in turbulent boundary layers.</a:t>
            </a:r>
          </a:p>
        </p:txBody>
      </p:sp>
      <p:pic>
        <p:nvPicPr>
          <p:cNvPr id="7" name="Grafik 6" descr="Ein Bild, das Schrift, Text, Zahl, Reihe enthält.&#10;&#10;Automatisch generierte Beschreibung">
            <a:extLst>
              <a:ext uri="{FF2B5EF4-FFF2-40B4-BE49-F238E27FC236}">
                <a16:creationId xmlns:a16="http://schemas.microsoft.com/office/drawing/2014/main" id="{F2CD4CD4-21AA-FF21-9781-3CE0EBC36F80}"/>
              </a:ext>
            </a:extLst>
          </p:cNvPr>
          <p:cNvPicPr>
            <a:picLocks noChangeAspect="1"/>
          </p:cNvPicPr>
          <p:nvPr/>
        </p:nvPicPr>
        <p:blipFill>
          <a:blip r:embed="rId2"/>
          <a:stretch>
            <a:fillRect/>
          </a:stretch>
        </p:blipFill>
        <p:spPr>
          <a:xfrm>
            <a:off x="4010500" y="2370102"/>
            <a:ext cx="3570509" cy="896630"/>
          </a:xfrm>
          <a:prstGeom prst="rect">
            <a:avLst/>
          </a:prstGeom>
        </p:spPr>
      </p:pic>
      <p:pic>
        <p:nvPicPr>
          <p:cNvPr id="9" name="Grafik 8">
            <a:extLst>
              <a:ext uri="{FF2B5EF4-FFF2-40B4-BE49-F238E27FC236}">
                <a16:creationId xmlns:a16="http://schemas.microsoft.com/office/drawing/2014/main" id="{A4580ADA-F7B4-5839-CE81-9BB4C5A38AC3}"/>
              </a:ext>
            </a:extLst>
          </p:cNvPr>
          <p:cNvPicPr>
            <a:picLocks noChangeAspect="1"/>
          </p:cNvPicPr>
          <p:nvPr/>
        </p:nvPicPr>
        <p:blipFill>
          <a:blip r:embed="rId3"/>
          <a:stretch>
            <a:fillRect/>
          </a:stretch>
        </p:blipFill>
        <p:spPr>
          <a:xfrm>
            <a:off x="1743075" y="3486777"/>
            <a:ext cx="8311618" cy="896630"/>
          </a:xfrm>
          <a:prstGeom prst="rect">
            <a:avLst/>
          </a:prstGeom>
        </p:spPr>
      </p:pic>
      <p:sp>
        <p:nvSpPr>
          <p:cNvPr id="13" name="Textfeld 12">
            <a:extLst>
              <a:ext uri="{FF2B5EF4-FFF2-40B4-BE49-F238E27FC236}">
                <a16:creationId xmlns:a16="http://schemas.microsoft.com/office/drawing/2014/main" id="{C3BBFB77-9BE9-ECCE-5692-1B93E84E6815}"/>
              </a:ext>
            </a:extLst>
          </p:cNvPr>
          <p:cNvSpPr txBox="1"/>
          <p:nvPr/>
        </p:nvSpPr>
        <p:spPr>
          <a:xfrm>
            <a:off x="534352" y="6114328"/>
            <a:ext cx="8742998" cy="600164"/>
          </a:xfrm>
          <a:prstGeom prst="rect">
            <a:avLst/>
          </a:prstGeom>
          <a:noFill/>
        </p:spPr>
        <p:txBody>
          <a:bodyPr wrap="square">
            <a:spAutoFit/>
          </a:bodyPr>
          <a:lstStyle/>
          <a:p>
            <a:r>
              <a:rPr lang="en-GB" sz="1100" dirty="0"/>
              <a:t>T. v. Karman, </a:t>
            </a:r>
            <a:r>
              <a:rPr lang="en-GB" sz="1100" dirty="0" err="1"/>
              <a:t>Über</a:t>
            </a:r>
            <a:r>
              <a:rPr lang="en-GB" sz="1100" dirty="0"/>
              <a:t> </a:t>
            </a:r>
            <a:r>
              <a:rPr lang="en-GB" sz="1100" dirty="0" err="1"/>
              <a:t>laminare</a:t>
            </a:r>
            <a:r>
              <a:rPr lang="en-GB" sz="1100" dirty="0"/>
              <a:t> und </a:t>
            </a:r>
            <a:r>
              <a:rPr lang="en-GB" sz="1100" dirty="0" err="1"/>
              <a:t>turbulente</a:t>
            </a:r>
            <a:r>
              <a:rPr lang="en-GB" sz="1100" dirty="0"/>
              <a:t> </a:t>
            </a:r>
            <a:r>
              <a:rPr lang="en-GB" sz="1100" dirty="0" err="1"/>
              <a:t>Reibung</a:t>
            </a:r>
            <a:r>
              <a:rPr lang="en-GB" sz="1100" dirty="0"/>
              <a:t>, J. Appl. Math. Mech., 1, 233–252 (1921).</a:t>
            </a:r>
          </a:p>
          <a:p>
            <a:r>
              <a:rPr lang="en-GB" sz="1100" dirty="0"/>
              <a:t>K. </a:t>
            </a:r>
            <a:r>
              <a:rPr lang="en-GB" sz="1100" dirty="0" err="1"/>
              <a:t>Pohlhausen</a:t>
            </a:r>
            <a:r>
              <a:rPr lang="en-GB" sz="1100" dirty="0"/>
              <a:t>, Zur </a:t>
            </a:r>
            <a:r>
              <a:rPr lang="en-GB" sz="1100" dirty="0" err="1"/>
              <a:t>näherungsweisen</a:t>
            </a:r>
            <a:r>
              <a:rPr lang="en-GB" sz="1100" dirty="0"/>
              <a:t> Integration der </a:t>
            </a:r>
            <a:r>
              <a:rPr lang="en-GB" sz="1100" dirty="0" err="1"/>
              <a:t>Differentialgleichung</a:t>
            </a:r>
            <a:r>
              <a:rPr lang="en-GB" sz="1100" dirty="0"/>
              <a:t> der </a:t>
            </a:r>
            <a:r>
              <a:rPr lang="en-GB" sz="1100" dirty="0" err="1"/>
              <a:t>laminaren</a:t>
            </a:r>
            <a:r>
              <a:rPr lang="en-GB" sz="1100" dirty="0"/>
              <a:t> </a:t>
            </a:r>
            <a:r>
              <a:rPr lang="en-GB" sz="1100" dirty="0" err="1"/>
              <a:t>Grenzschicht</a:t>
            </a:r>
            <a:r>
              <a:rPr lang="en-GB" sz="1100" dirty="0"/>
              <a:t>, J. Appl. Math. Mech., 1, 252–290 (1921).</a:t>
            </a:r>
          </a:p>
          <a:p>
            <a:r>
              <a:rPr lang="en-GB" sz="1100" dirty="0"/>
              <a:t>D. B. </a:t>
            </a:r>
            <a:r>
              <a:rPr lang="en-GB" sz="1100" dirty="0" err="1"/>
              <a:t>Marghitu</a:t>
            </a:r>
            <a:r>
              <a:rPr lang="en-GB" sz="1100" dirty="0"/>
              <a:t>: Mechanical Engineer's Handbook, Academic Press Series in Engineering, 2001, Pages 445-557</a:t>
            </a:r>
          </a:p>
        </p:txBody>
      </p:sp>
      <p:sp>
        <p:nvSpPr>
          <p:cNvPr id="2" name="Textfeld 1">
            <a:extLst>
              <a:ext uri="{FF2B5EF4-FFF2-40B4-BE49-F238E27FC236}">
                <a16:creationId xmlns:a16="http://schemas.microsoft.com/office/drawing/2014/main" id="{DE1BCBF9-E8ED-AFDB-C5C2-1CBF0A0E1126}"/>
              </a:ext>
            </a:extLst>
          </p:cNvPr>
          <p:cNvSpPr txBox="1"/>
          <p:nvPr/>
        </p:nvSpPr>
        <p:spPr>
          <a:xfrm>
            <a:off x="966787" y="1346936"/>
            <a:ext cx="10444163" cy="523220"/>
          </a:xfrm>
          <a:prstGeom prst="rect">
            <a:avLst/>
          </a:prstGeom>
          <a:noFill/>
        </p:spPr>
        <p:txBody>
          <a:bodyPr wrap="square">
            <a:spAutoFit/>
          </a:bodyPr>
          <a:lstStyle/>
          <a:p>
            <a:r>
              <a:rPr lang="de-DE" sz="2800" b="1" dirty="0"/>
              <a:t>Von </a:t>
            </a:r>
            <a:r>
              <a:rPr lang="de-DE" sz="2800" b="1" dirty="0" err="1"/>
              <a:t>Kármán</a:t>
            </a:r>
            <a:r>
              <a:rPr lang="de-DE" sz="2800" b="1" dirty="0"/>
              <a:t> Boundary-Layer Momentum Integral </a:t>
            </a:r>
            <a:r>
              <a:rPr lang="de-DE" sz="2800" b="1" dirty="0" err="1"/>
              <a:t>Equation</a:t>
            </a:r>
            <a:r>
              <a:rPr lang="de-DE" sz="2800" b="1" dirty="0"/>
              <a:t> (1921)</a:t>
            </a:r>
            <a:endParaRPr lang="en-GB" sz="2800" b="1" dirty="0"/>
          </a:p>
        </p:txBody>
      </p:sp>
    </p:spTree>
    <p:extLst>
      <p:ext uri="{BB962C8B-B14F-4D97-AF65-F5344CB8AC3E}">
        <p14:creationId xmlns:p14="http://schemas.microsoft.com/office/powerpoint/2010/main" val="347505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DCAB3C-8011-A74F-6B5F-E2C94A501047}"/>
              </a:ext>
            </a:extLst>
          </p:cNvPr>
          <p:cNvPicPr>
            <a:picLocks noChangeAspect="1"/>
          </p:cNvPicPr>
          <p:nvPr/>
        </p:nvPicPr>
        <p:blipFill>
          <a:blip r:embed="rId3"/>
          <a:stretch>
            <a:fillRect/>
          </a:stretch>
        </p:blipFill>
        <p:spPr>
          <a:xfrm>
            <a:off x="-1" y="-32081"/>
            <a:ext cx="10439401" cy="1263269"/>
          </a:xfrm>
          <a:prstGeom prst="rect">
            <a:avLst/>
          </a:prstGeom>
        </p:spPr>
      </p:pic>
      <p:sp>
        <p:nvSpPr>
          <p:cNvPr id="4" name="Textfeld 3">
            <a:extLst>
              <a:ext uri="{FF2B5EF4-FFF2-40B4-BE49-F238E27FC236}">
                <a16:creationId xmlns:a16="http://schemas.microsoft.com/office/drawing/2014/main" id="{3C1886A7-DF15-DA63-6B84-4B20B6C2B990}"/>
              </a:ext>
            </a:extLst>
          </p:cNvPr>
          <p:cNvSpPr txBox="1"/>
          <p:nvPr/>
        </p:nvSpPr>
        <p:spPr>
          <a:xfrm>
            <a:off x="2471737" y="1516557"/>
            <a:ext cx="7186613" cy="523220"/>
          </a:xfrm>
          <a:prstGeom prst="rect">
            <a:avLst/>
          </a:prstGeom>
          <a:noFill/>
        </p:spPr>
        <p:txBody>
          <a:bodyPr wrap="square">
            <a:spAutoFit/>
          </a:bodyPr>
          <a:lstStyle/>
          <a:p>
            <a:r>
              <a:rPr lang="de-DE" sz="2800" b="1" dirty="0" err="1"/>
              <a:t>Equation</a:t>
            </a:r>
            <a:r>
              <a:rPr lang="de-DE" sz="2800" b="1" dirty="0"/>
              <a:t> </a:t>
            </a:r>
            <a:r>
              <a:rPr lang="de-DE" sz="2800" b="1" dirty="0" err="1"/>
              <a:t>of</a:t>
            </a:r>
            <a:r>
              <a:rPr lang="de-DE" sz="2800" b="1" dirty="0"/>
              <a:t> a Wind Profile </a:t>
            </a:r>
            <a:r>
              <a:rPr lang="de-DE" sz="2800" b="1" dirty="0" err="1"/>
              <a:t>Near</a:t>
            </a:r>
            <a:r>
              <a:rPr lang="de-DE" sz="2800" b="1" dirty="0"/>
              <a:t> a Wall (1930)</a:t>
            </a:r>
            <a:endParaRPr lang="en-GB" sz="2800" b="1" dirty="0"/>
          </a:p>
        </p:txBody>
      </p:sp>
      <p:sp>
        <p:nvSpPr>
          <p:cNvPr id="7" name="Textfeld 6">
            <a:extLst>
              <a:ext uri="{FF2B5EF4-FFF2-40B4-BE49-F238E27FC236}">
                <a16:creationId xmlns:a16="http://schemas.microsoft.com/office/drawing/2014/main" id="{2F499561-3308-C2CA-05F7-2941B0AB2295}"/>
              </a:ext>
            </a:extLst>
          </p:cNvPr>
          <p:cNvSpPr txBox="1"/>
          <p:nvPr/>
        </p:nvSpPr>
        <p:spPr>
          <a:xfrm>
            <a:off x="1085236" y="6336508"/>
            <a:ext cx="6096000" cy="430887"/>
          </a:xfrm>
          <a:prstGeom prst="rect">
            <a:avLst/>
          </a:prstGeom>
          <a:noFill/>
        </p:spPr>
        <p:txBody>
          <a:bodyPr wrap="square">
            <a:spAutoFit/>
          </a:bodyPr>
          <a:lstStyle/>
          <a:p>
            <a:r>
              <a:rPr lang="de-DE" sz="1100" dirty="0"/>
              <a:t>Nachrichten von der Gesellschaft der Wissenschaften zu Göttingen, Mathematisch-Physikalische Klasse (1930) , Volume: 1930, </a:t>
            </a:r>
            <a:r>
              <a:rPr lang="de-DE" sz="1100" dirty="0" err="1"/>
              <a:t>page</a:t>
            </a:r>
            <a:r>
              <a:rPr lang="de-DE" sz="1100" dirty="0"/>
              <a:t> 58-76</a:t>
            </a:r>
          </a:p>
        </p:txBody>
      </p:sp>
      <p:pic>
        <p:nvPicPr>
          <p:cNvPr id="12" name="Grafik 11">
            <a:extLst>
              <a:ext uri="{FF2B5EF4-FFF2-40B4-BE49-F238E27FC236}">
                <a16:creationId xmlns:a16="http://schemas.microsoft.com/office/drawing/2014/main" id="{B7222C69-A834-9E0A-D67E-740218F534E1}"/>
              </a:ext>
            </a:extLst>
          </p:cNvPr>
          <p:cNvPicPr>
            <a:picLocks noChangeAspect="1"/>
          </p:cNvPicPr>
          <p:nvPr/>
        </p:nvPicPr>
        <p:blipFill>
          <a:blip r:embed="rId4"/>
          <a:stretch>
            <a:fillRect/>
          </a:stretch>
        </p:blipFill>
        <p:spPr>
          <a:xfrm>
            <a:off x="1085236" y="2255525"/>
            <a:ext cx="3136244" cy="4050982"/>
          </a:xfrm>
          <a:prstGeom prst="rect">
            <a:avLst/>
          </a:prstGeom>
        </p:spPr>
      </p:pic>
      <p:pic>
        <p:nvPicPr>
          <p:cNvPr id="14" name="Grafik 13">
            <a:extLst>
              <a:ext uri="{FF2B5EF4-FFF2-40B4-BE49-F238E27FC236}">
                <a16:creationId xmlns:a16="http://schemas.microsoft.com/office/drawing/2014/main" id="{8BE2223A-8FDA-7D44-AE07-CA097541AA42}"/>
              </a:ext>
            </a:extLst>
          </p:cNvPr>
          <p:cNvPicPr>
            <a:picLocks noChangeAspect="1"/>
          </p:cNvPicPr>
          <p:nvPr/>
        </p:nvPicPr>
        <p:blipFill>
          <a:blip r:embed="rId5"/>
          <a:stretch>
            <a:fillRect/>
          </a:stretch>
        </p:blipFill>
        <p:spPr>
          <a:xfrm>
            <a:off x="4351972" y="2255525"/>
            <a:ext cx="3876675" cy="2143125"/>
          </a:xfrm>
          <a:prstGeom prst="rect">
            <a:avLst/>
          </a:prstGeom>
        </p:spPr>
      </p:pic>
      <p:sp>
        <p:nvSpPr>
          <p:cNvPr id="17" name="Textfeld 16">
            <a:extLst>
              <a:ext uri="{FF2B5EF4-FFF2-40B4-BE49-F238E27FC236}">
                <a16:creationId xmlns:a16="http://schemas.microsoft.com/office/drawing/2014/main" id="{368F7FB2-7BC0-5B23-D2FF-0DD0F92C3453}"/>
              </a:ext>
            </a:extLst>
          </p:cNvPr>
          <p:cNvSpPr txBox="1"/>
          <p:nvPr/>
        </p:nvSpPr>
        <p:spPr>
          <a:xfrm>
            <a:off x="4482465" y="4370075"/>
            <a:ext cx="3746182" cy="1754326"/>
          </a:xfrm>
          <a:prstGeom prst="rect">
            <a:avLst/>
          </a:prstGeom>
          <a:noFill/>
        </p:spPr>
        <p:txBody>
          <a:bodyPr wrap="square">
            <a:spAutoFit/>
          </a:bodyPr>
          <a:lstStyle/>
          <a:p>
            <a:r>
              <a:rPr lang="en-GB" dirty="0"/>
              <a:t>where k is a dimensionless constant that depends on the type of fluctuation mechanism or the solution of the equation. It is the only constant that is included in the theory of turbulence developed here.</a:t>
            </a:r>
          </a:p>
        </p:txBody>
      </p:sp>
      <p:sp>
        <p:nvSpPr>
          <p:cNvPr id="18" name="Textfeld 17">
            <a:extLst>
              <a:ext uri="{FF2B5EF4-FFF2-40B4-BE49-F238E27FC236}">
                <a16:creationId xmlns:a16="http://schemas.microsoft.com/office/drawing/2014/main" id="{55F9088E-BCD7-7251-6257-7BF5262CEC0C}"/>
              </a:ext>
            </a:extLst>
          </p:cNvPr>
          <p:cNvSpPr txBox="1"/>
          <p:nvPr/>
        </p:nvSpPr>
        <p:spPr>
          <a:xfrm>
            <a:off x="8566309" y="4125282"/>
            <a:ext cx="3282791" cy="1846659"/>
          </a:xfrm>
          <a:prstGeom prst="rect">
            <a:avLst/>
          </a:prstGeom>
          <a:noFill/>
        </p:spPr>
        <p:txBody>
          <a:bodyPr wrap="square">
            <a:spAutoFit/>
          </a:bodyPr>
          <a:lstStyle/>
          <a:p>
            <a:r>
              <a:rPr lang="en-GB" dirty="0"/>
              <a:t>Prandtl had a slightly different approach, but accepted Kármán's theory with k = 0.40 in 1933.</a:t>
            </a:r>
          </a:p>
          <a:p>
            <a:endParaRPr lang="en-GB" dirty="0"/>
          </a:p>
          <a:p>
            <a:r>
              <a:rPr lang="de-DE" sz="1200" dirty="0"/>
              <a:t>Neuere Ergebnisse der Turbulenzforschung, </a:t>
            </a:r>
            <a:r>
              <a:rPr lang="de-DE" sz="1200" i="1" dirty="0"/>
              <a:t>Z. Ver. </a:t>
            </a:r>
            <a:r>
              <a:rPr lang="de-DE" sz="1200" i="1" dirty="0" err="1"/>
              <a:t>dtsch</a:t>
            </a:r>
            <a:r>
              <a:rPr lang="de-DE" sz="1200" i="1" dirty="0"/>
              <a:t>. Ing.</a:t>
            </a:r>
            <a:r>
              <a:rPr lang="de-DE" sz="1200" dirty="0"/>
              <a:t> </a:t>
            </a:r>
            <a:r>
              <a:rPr lang="de-DE" sz="1200" b="1" dirty="0"/>
              <a:t>77</a:t>
            </a:r>
            <a:r>
              <a:rPr lang="de-DE" sz="1200" dirty="0"/>
              <a:t> (1933), 105-114. </a:t>
            </a:r>
            <a:endParaRPr lang="en-GB" sz="1200" dirty="0"/>
          </a:p>
        </p:txBody>
      </p:sp>
    </p:spTree>
    <p:extLst>
      <p:ext uri="{BB962C8B-B14F-4D97-AF65-F5344CB8AC3E}">
        <p14:creationId xmlns:p14="http://schemas.microsoft.com/office/powerpoint/2010/main" val="277992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EDAB32B-F3E4-2ED3-E933-F55A68D8CFCE}"/>
              </a:ext>
            </a:extLst>
          </p:cNvPr>
          <p:cNvPicPr>
            <a:picLocks noChangeAspect="1"/>
          </p:cNvPicPr>
          <p:nvPr/>
        </p:nvPicPr>
        <p:blipFill>
          <a:blip r:embed="rId2"/>
          <a:stretch>
            <a:fillRect/>
          </a:stretch>
        </p:blipFill>
        <p:spPr>
          <a:xfrm>
            <a:off x="436640" y="1182146"/>
            <a:ext cx="3791177" cy="5475158"/>
          </a:xfrm>
          <a:prstGeom prst="rect">
            <a:avLst/>
          </a:prstGeom>
        </p:spPr>
      </p:pic>
      <p:pic>
        <p:nvPicPr>
          <p:cNvPr id="4" name="Grafik 3" descr="Ein Bild, das Menschliches Gesicht, Porträt, Person, Mann enthält.&#10;&#10;Automatisch generierte Beschreibung">
            <a:extLst>
              <a:ext uri="{FF2B5EF4-FFF2-40B4-BE49-F238E27FC236}">
                <a16:creationId xmlns:a16="http://schemas.microsoft.com/office/drawing/2014/main" id="{7745C40E-3E66-B2BA-4804-BBD1B7F74368}"/>
              </a:ext>
            </a:extLst>
          </p:cNvPr>
          <p:cNvPicPr>
            <a:picLocks noChangeAspect="1"/>
          </p:cNvPicPr>
          <p:nvPr/>
        </p:nvPicPr>
        <p:blipFill>
          <a:blip r:embed="rId3"/>
          <a:stretch>
            <a:fillRect/>
          </a:stretch>
        </p:blipFill>
        <p:spPr>
          <a:xfrm>
            <a:off x="7806794" y="1739900"/>
            <a:ext cx="2794000" cy="3378200"/>
          </a:xfrm>
          <a:prstGeom prst="rect">
            <a:avLst/>
          </a:prstGeom>
        </p:spPr>
      </p:pic>
      <p:sp>
        <p:nvSpPr>
          <p:cNvPr id="6" name="Textfeld 5">
            <a:extLst>
              <a:ext uri="{FF2B5EF4-FFF2-40B4-BE49-F238E27FC236}">
                <a16:creationId xmlns:a16="http://schemas.microsoft.com/office/drawing/2014/main" id="{D6669531-1A31-4DE5-EA48-43D793C13AFE}"/>
              </a:ext>
            </a:extLst>
          </p:cNvPr>
          <p:cNvSpPr txBox="1"/>
          <p:nvPr/>
        </p:nvSpPr>
        <p:spPr>
          <a:xfrm>
            <a:off x="7622644" y="5230295"/>
            <a:ext cx="3162300" cy="646331"/>
          </a:xfrm>
          <a:prstGeom prst="rect">
            <a:avLst/>
          </a:prstGeom>
          <a:noFill/>
        </p:spPr>
        <p:txBody>
          <a:bodyPr wrap="square">
            <a:spAutoFit/>
          </a:bodyPr>
          <a:lstStyle/>
          <a:p>
            <a:pPr algn="ctr"/>
            <a:r>
              <a:rPr lang="en-GB" b="1" dirty="0" err="1"/>
              <a:t>Tullio</a:t>
            </a:r>
            <a:r>
              <a:rPr lang="en-GB" b="1" dirty="0"/>
              <a:t> Levi-Civita</a:t>
            </a:r>
          </a:p>
          <a:p>
            <a:pPr algn="ctr"/>
            <a:r>
              <a:rPr lang="en-GB" b="1" dirty="0"/>
              <a:t>(1873 – 1941)</a:t>
            </a:r>
          </a:p>
        </p:txBody>
      </p:sp>
      <p:pic>
        <p:nvPicPr>
          <p:cNvPr id="8" name="Grafik 7" descr="Ein Bild, das Person, Menschliches Gesicht, Kleidung, Porträt enthält.&#10;&#10;Automatisch generierte Beschreibung">
            <a:extLst>
              <a:ext uri="{FF2B5EF4-FFF2-40B4-BE49-F238E27FC236}">
                <a16:creationId xmlns:a16="http://schemas.microsoft.com/office/drawing/2014/main" id="{5FE1EA47-6E08-8357-72E3-D565B4550022}"/>
              </a:ext>
            </a:extLst>
          </p:cNvPr>
          <p:cNvPicPr>
            <a:picLocks noChangeAspect="1"/>
          </p:cNvPicPr>
          <p:nvPr/>
        </p:nvPicPr>
        <p:blipFill>
          <a:blip r:embed="rId4"/>
          <a:stretch>
            <a:fillRect/>
          </a:stretch>
        </p:blipFill>
        <p:spPr>
          <a:xfrm>
            <a:off x="4489698" y="1739900"/>
            <a:ext cx="2568080" cy="3378200"/>
          </a:xfrm>
          <a:prstGeom prst="rect">
            <a:avLst/>
          </a:prstGeom>
        </p:spPr>
      </p:pic>
      <p:sp>
        <p:nvSpPr>
          <p:cNvPr id="9" name="Textfeld 8">
            <a:extLst>
              <a:ext uri="{FF2B5EF4-FFF2-40B4-BE49-F238E27FC236}">
                <a16:creationId xmlns:a16="http://schemas.microsoft.com/office/drawing/2014/main" id="{E759918D-FFFD-E2F2-0C18-CD6AE42EA9DB}"/>
              </a:ext>
            </a:extLst>
          </p:cNvPr>
          <p:cNvSpPr txBox="1"/>
          <p:nvPr/>
        </p:nvSpPr>
        <p:spPr>
          <a:xfrm>
            <a:off x="4192588" y="5230295"/>
            <a:ext cx="3162300" cy="646331"/>
          </a:xfrm>
          <a:prstGeom prst="rect">
            <a:avLst/>
          </a:prstGeom>
          <a:noFill/>
        </p:spPr>
        <p:txBody>
          <a:bodyPr wrap="square">
            <a:spAutoFit/>
          </a:bodyPr>
          <a:lstStyle/>
          <a:p>
            <a:pPr algn="ctr"/>
            <a:r>
              <a:rPr lang="en-GB" b="1" dirty="0"/>
              <a:t>Theodore von Kármán</a:t>
            </a:r>
          </a:p>
          <a:p>
            <a:pPr algn="ctr"/>
            <a:r>
              <a:rPr lang="en-GB" b="1" dirty="0"/>
              <a:t>(1881 – 1963)</a:t>
            </a:r>
          </a:p>
        </p:txBody>
      </p:sp>
    </p:spTree>
    <p:extLst>
      <p:ext uri="{BB962C8B-B14F-4D97-AF65-F5344CB8AC3E}">
        <p14:creationId xmlns:p14="http://schemas.microsoft.com/office/powerpoint/2010/main" val="383021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D03B00-35F2-65A5-FA42-6F22A36BF63D}"/>
              </a:ext>
            </a:extLst>
          </p:cNvPr>
          <p:cNvSpPr txBox="1"/>
          <p:nvPr/>
        </p:nvSpPr>
        <p:spPr>
          <a:xfrm>
            <a:off x="4673700" y="2380842"/>
            <a:ext cx="6580969" cy="3077766"/>
          </a:xfrm>
          <a:prstGeom prst="rect">
            <a:avLst/>
          </a:prstGeom>
          <a:noFill/>
        </p:spPr>
        <p:txBody>
          <a:bodyPr wrap="square" rtlCol="0">
            <a:spAutoFit/>
          </a:bodyPr>
          <a:lstStyle/>
          <a:p>
            <a:r>
              <a:rPr lang="en-GB" sz="2600" b="1" dirty="0">
                <a:latin typeface="+mj-lt"/>
              </a:rPr>
              <a:t>Count of important terms</a:t>
            </a:r>
            <a:r>
              <a:rPr lang="en-GB" sz="2600" dirty="0">
                <a:latin typeface="+mj-lt"/>
              </a:rPr>
              <a:t> </a:t>
            </a:r>
            <a:endParaRPr lang="en-GB" sz="2400" dirty="0">
              <a:latin typeface="+mj-lt"/>
            </a:endParaRPr>
          </a:p>
          <a:p>
            <a:pPr marL="457200" indent="-457200">
              <a:buFont typeface="Arial" panose="020B0604020202020204" pitchFamily="34" charset="0"/>
              <a:buChar char="•"/>
            </a:pPr>
            <a:r>
              <a:rPr lang="en-GB" sz="2400" dirty="0" err="1">
                <a:latin typeface="+mj-lt"/>
              </a:rPr>
              <a:t>Atmosphäre</a:t>
            </a:r>
            <a:r>
              <a:rPr lang="en-GB" sz="2400" dirty="0">
                <a:latin typeface="+mj-lt"/>
              </a:rPr>
              <a:t> – Atmosphere (0) </a:t>
            </a:r>
          </a:p>
          <a:p>
            <a:pPr marL="457200" indent="-457200">
              <a:buFont typeface="Arial" panose="020B0604020202020204" pitchFamily="34" charset="0"/>
              <a:buChar char="•"/>
            </a:pPr>
            <a:r>
              <a:rPr lang="en-GB" sz="2400" dirty="0" err="1">
                <a:latin typeface="+mj-lt"/>
              </a:rPr>
              <a:t>Normalatmosphäre</a:t>
            </a:r>
            <a:r>
              <a:rPr lang="en-GB" sz="2400" dirty="0">
                <a:latin typeface="+mj-lt"/>
              </a:rPr>
              <a:t> – Normal atmosphere (1)</a:t>
            </a:r>
          </a:p>
          <a:p>
            <a:pPr marL="457200" indent="-457200">
              <a:buFont typeface="Arial" panose="020B0604020202020204" pitchFamily="34" charset="0"/>
              <a:buChar char="•"/>
            </a:pPr>
            <a:r>
              <a:rPr lang="en-GB" sz="2400" dirty="0" err="1">
                <a:latin typeface="+mj-lt"/>
              </a:rPr>
              <a:t>Meteorologie</a:t>
            </a:r>
            <a:r>
              <a:rPr lang="en-GB" sz="2400" dirty="0">
                <a:latin typeface="+mj-lt"/>
              </a:rPr>
              <a:t> – Meteorology (0) </a:t>
            </a:r>
          </a:p>
          <a:p>
            <a:pPr marL="457200" indent="-457200">
              <a:buFont typeface="Arial" panose="020B0604020202020204" pitchFamily="34" charset="0"/>
              <a:buChar char="•"/>
            </a:pPr>
            <a:r>
              <a:rPr lang="en-GB" sz="2400" dirty="0">
                <a:latin typeface="+mj-lt"/>
              </a:rPr>
              <a:t>Reynold (40)</a:t>
            </a:r>
          </a:p>
          <a:p>
            <a:pPr marL="457200" indent="-457200">
              <a:buFont typeface="Arial" panose="020B0604020202020204" pitchFamily="34" charset="0"/>
              <a:buChar char="•"/>
            </a:pPr>
            <a:r>
              <a:rPr lang="en-GB" sz="2400" dirty="0">
                <a:latin typeface="+mj-lt"/>
              </a:rPr>
              <a:t>Taylor (1)</a:t>
            </a:r>
          </a:p>
          <a:p>
            <a:pPr marL="457200" indent="-457200">
              <a:buFont typeface="Arial" panose="020B0604020202020204" pitchFamily="34" charset="0"/>
              <a:buChar char="•"/>
            </a:pPr>
            <a:r>
              <a:rPr lang="en-GB" sz="2400" dirty="0">
                <a:latin typeface="+mj-lt"/>
              </a:rPr>
              <a:t>Richardson (1)</a:t>
            </a:r>
          </a:p>
          <a:p>
            <a:pPr marL="457200" indent="-457200">
              <a:buFont typeface="Arial" panose="020B0604020202020204" pitchFamily="34" charset="0"/>
              <a:buChar char="•"/>
            </a:pPr>
            <a:r>
              <a:rPr lang="en-GB" sz="2400" dirty="0">
                <a:latin typeface="+mj-lt"/>
              </a:rPr>
              <a:t>Schmidt, Wilhelm (2)</a:t>
            </a:r>
          </a:p>
        </p:txBody>
      </p:sp>
      <p:pic>
        <p:nvPicPr>
          <p:cNvPr id="2" name="Grafik 1">
            <a:extLst>
              <a:ext uri="{FF2B5EF4-FFF2-40B4-BE49-F238E27FC236}">
                <a16:creationId xmlns:a16="http://schemas.microsoft.com/office/drawing/2014/main" id="{C65F4318-BF2F-B869-9EC4-3783DB0942B7}"/>
              </a:ext>
            </a:extLst>
          </p:cNvPr>
          <p:cNvPicPr>
            <a:picLocks noChangeAspect="1"/>
          </p:cNvPicPr>
          <p:nvPr/>
        </p:nvPicPr>
        <p:blipFill>
          <a:blip r:embed="rId2"/>
          <a:stretch>
            <a:fillRect/>
          </a:stretch>
        </p:blipFill>
        <p:spPr>
          <a:xfrm>
            <a:off x="436640" y="1182146"/>
            <a:ext cx="3791177" cy="5475158"/>
          </a:xfrm>
          <a:prstGeom prst="rect">
            <a:avLst/>
          </a:prstGeom>
        </p:spPr>
      </p:pic>
    </p:spTree>
    <p:extLst>
      <p:ext uri="{BB962C8B-B14F-4D97-AF65-F5344CB8AC3E}">
        <p14:creationId xmlns:p14="http://schemas.microsoft.com/office/powerpoint/2010/main" val="18413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1CCD32-F001-7B1D-4321-8CDCA4A26EB0}"/>
              </a:ext>
            </a:extLst>
          </p:cNvPr>
          <p:cNvPicPr>
            <a:picLocks noChangeAspect="1"/>
          </p:cNvPicPr>
          <p:nvPr/>
        </p:nvPicPr>
        <p:blipFill>
          <a:blip r:embed="rId2"/>
          <a:stretch>
            <a:fillRect/>
          </a:stretch>
        </p:blipFill>
        <p:spPr>
          <a:xfrm>
            <a:off x="6745363" y="2177746"/>
            <a:ext cx="4856478" cy="1277178"/>
          </a:xfrm>
          <a:prstGeom prst="rect">
            <a:avLst/>
          </a:prstGeom>
        </p:spPr>
      </p:pic>
      <p:sp>
        <p:nvSpPr>
          <p:cNvPr id="6" name="Textfeld 5">
            <a:extLst>
              <a:ext uri="{FF2B5EF4-FFF2-40B4-BE49-F238E27FC236}">
                <a16:creationId xmlns:a16="http://schemas.microsoft.com/office/drawing/2014/main" id="{D545FC98-53D5-A93D-B49F-A2FB0D83C02E}"/>
              </a:ext>
            </a:extLst>
          </p:cNvPr>
          <p:cNvSpPr txBox="1"/>
          <p:nvPr/>
        </p:nvSpPr>
        <p:spPr>
          <a:xfrm>
            <a:off x="6745363" y="3737593"/>
            <a:ext cx="4856478" cy="2308324"/>
          </a:xfrm>
          <a:prstGeom prst="rect">
            <a:avLst/>
          </a:prstGeom>
          <a:noFill/>
        </p:spPr>
        <p:txBody>
          <a:bodyPr wrap="square">
            <a:spAutoFit/>
          </a:bodyPr>
          <a:lstStyle/>
          <a:p>
            <a:r>
              <a:rPr lang="en-GB" sz="1600" dirty="0"/>
              <a:t>In the elucidation of the laws of this turbulence friction one has not come far, in spite of remarkable works of </a:t>
            </a:r>
            <a:r>
              <a:rPr lang="en-GB" sz="1600" b="1" dirty="0"/>
              <a:t>W. Schmidt, Taylor, Richardson</a:t>
            </a:r>
            <a:r>
              <a:rPr lang="en-GB" sz="1600" dirty="0"/>
              <a:t> and others, no progress has been made. In the shall be assumed that the current movement </a:t>
            </a:r>
            <a:r>
              <a:rPr lang="de-DE" sz="1600" dirty="0"/>
              <a:t>–</a:t>
            </a:r>
            <a:r>
              <a:rPr lang="en-GB" sz="1600" dirty="0"/>
              <a:t> apart from the turbulence motions </a:t>
            </a:r>
            <a:r>
              <a:rPr lang="de-DE" sz="1600" dirty="0"/>
              <a:t>–</a:t>
            </a:r>
            <a:r>
              <a:rPr lang="en-GB" sz="1600" dirty="0"/>
              <a:t> simply proceeds as according to the Navier's equations, except that the friction coefficient µ is very much increased because of the turbulence and is also may be variable in time and space.</a:t>
            </a:r>
          </a:p>
        </p:txBody>
      </p:sp>
      <p:pic>
        <p:nvPicPr>
          <p:cNvPr id="9" name="Grafik 8">
            <a:extLst>
              <a:ext uri="{FF2B5EF4-FFF2-40B4-BE49-F238E27FC236}">
                <a16:creationId xmlns:a16="http://schemas.microsoft.com/office/drawing/2014/main" id="{0AFEA8A9-2A5C-3172-709B-AE4AC3E316CF}"/>
              </a:ext>
            </a:extLst>
          </p:cNvPr>
          <p:cNvPicPr>
            <a:picLocks noChangeAspect="1"/>
          </p:cNvPicPr>
          <p:nvPr/>
        </p:nvPicPr>
        <p:blipFill>
          <a:blip r:embed="rId3"/>
          <a:stretch>
            <a:fillRect/>
          </a:stretch>
        </p:blipFill>
        <p:spPr>
          <a:xfrm>
            <a:off x="114748" y="2068793"/>
            <a:ext cx="6580969" cy="839392"/>
          </a:xfrm>
          <a:prstGeom prst="rect">
            <a:avLst/>
          </a:prstGeom>
        </p:spPr>
      </p:pic>
      <p:pic>
        <p:nvPicPr>
          <p:cNvPr id="12" name="Grafik 11" descr="Ein Bild, das Mann, Person, Wand enthält.&#10;&#10;Automatisch generierte Beschreibung">
            <a:extLst>
              <a:ext uri="{FF2B5EF4-FFF2-40B4-BE49-F238E27FC236}">
                <a16:creationId xmlns:a16="http://schemas.microsoft.com/office/drawing/2014/main" id="{DAFE9221-88F1-0CF7-5F42-0D4087750261}"/>
              </a:ext>
            </a:extLst>
          </p:cNvPr>
          <p:cNvPicPr>
            <a:picLocks noChangeAspect="1"/>
          </p:cNvPicPr>
          <p:nvPr/>
        </p:nvPicPr>
        <p:blipFill>
          <a:blip r:embed="rId4"/>
          <a:stretch>
            <a:fillRect/>
          </a:stretch>
        </p:blipFill>
        <p:spPr>
          <a:xfrm>
            <a:off x="678939" y="2974993"/>
            <a:ext cx="2536286" cy="3078684"/>
          </a:xfrm>
          <a:prstGeom prst="rect">
            <a:avLst/>
          </a:prstGeom>
        </p:spPr>
      </p:pic>
      <p:sp>
        <p:nvSpPr>
          <p:cNvPr id="13" name="Textfeld 12">
            <a:extLst>
              <a:ext uri="{FF2B5EF4-FFF2-40B4-BE49-F238E27FC236}">
                <a16:creationId xmlns:a16="http://schemas.microsoft.com/office/drawing/2014/main" id="{2CA2AE2B-3DFE-D3E2-4910-56364A8DBEC2}"/>
              </a:ext>
            </a:extLst>
          </p:cNvPr>
          <p:cNvSpPr txBox="1"/>
          <p:nvPr/>
        </p:nvSpPr>
        <p:spPr>
          <a:xfrm>
            <a:off x="3337089" y="5730511"/>
            <a:ext cx="1342034" cy="646331"/>
          </a:xfrm>
          <a:prstGeom prst="rect">
            <a:avLst/>
          </a:prstGeom>
          <a:noFill/>
        </p:spPr>
        <p:txBody>
          <a:bodyPr wrap="none" rtlCol="0">
            <a:spAutoFit/>
          </a:bodyPr>
          <a:lstStyle/>
          <a:p>
            <a:r>
              <a:rPr lang="de-DE" dirty="0"/>
              <a:t>1874 – 1954</a:t>
            </a:r>
          </a:p>
          <a:p>
            <a:endParaRPr lang="en-GB" dirty="0"/>
          </a:p>
        </p:txBody>
      </p:sp>
      <p:pic>
        <p:nvPicPr>
          <p:cNvPr id="17" name="Grafik 16" descr="Ein Bild, das Text, ClipArt enthält.&#10;&#10;Automatisch generierte Beschreibung">
            <a:extLst>
              <a:ext uri="{FF2B5EF4-FFF2-40B4-BE49-F238E27FC236}">
                <a16:creationId xmlns:a16="http://schemas.microsoft.com/office/drawing/2014/main" id="{6B241420-9D45-C3C1-20C7-F3F2A5146A58}"/>
              </a:ext>
            </a:extLst>
          </p:cNvPr>
          <p:cNvPicPr>
            <a:picLocks noChangeAspect="1"/>
          </p:cNvPicPr>
          <p:nvPr/>
        </p:nvPicPr>
        <p:blipFill>
          <a:blip r:embed="rId5"/>
          <a:stretch>
            <a:fillRect/>
          </a:stretch>
        </p:blipFill>
        <p:spPr>
          <a:xfrm>
            <a:off x="678939" y="6166345"/>
            <a:ext cx="131766" cy="131766"/>
          </a:xfrm>
          <a:prstGeom prst="rect">
            <a:avLst/>
          </a:prstGeom>
        </p:spPr>
      </p:pic>
    </p:spTree>
    <p:extLst>
      <p:ext uri="{BB962C8B-B14F-4D97-AF65-F5344CB8AC3E}">
        <p14:creationId xmlns:p14="http://schemas.microsoft.com/office/powerpoint/2010/main" val="2357026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2290</Words>
  <Application>Microsoft Office PowerPoint</Application>
  <PresentationFormat>Breitbild</PresentationFormat>
  <Paragraphs>542</Paragraphs>
  <Slides>28</Slides>
  <Notes>17</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0</vt:i4>
      </vt:variant>
      <vt:variant>
        <vt:lpstr>Folientitel</vt:lpstr>
      </vt:variant>
      <vt:variant>
        <vt:i4>28</vt:i4>
      </vt:variant>
    </vt:vector>
  </HeadingPairs>
  <TitlesOfParts>
    <vt:vector size="32" baseType="lpstr">
      <vt:lpstr>Arial</vt:lpstr>
      <vt:lpstr>Calibri</vt:lpstr>
      <vt:lpstr>Calibri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Foken, Thomas</cp:lastModifiedBy>
  <cp:revision>35</cp:revision>
  <cp:lastPrinted>2022-10-31T17:11:38Z</cp:lastPrinted>
  <dcterms:created xsi:type="dcterms:W3CDTF">2022-10-11T15:07:35Z</dcterms:created>
  <dcterms:modified xsi:type="dcterms:W3CDTF">2023-11-23T12:32:56Z</dcterms:modified>
</cp:coreProperties>
</file>